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Override3.xml" ContentType="application/vnd.openxmlformats-officedocument.themeOverr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6"/>
  </p:notesMasterIdLst>
  <p:sldIdLst>
    <p:sldId id="256" r:id="rId2"/>
    <p:sldId id="320" r:id="rId3"/>
    <p:sldId id="321" r:id="rId4"/>
    <p:sldId id="324" r:id="rId5"/>
    <p:sldId id="322" r:id="rId6"/>
    <p:sldId id="327" r:id="rId7"/>
    <p:sldId id="328" r:id="rId8"/>
    <p:sldId id="323" r:id="rId9"/>
    <p:sldId id="329" r:id="rId10"/>
    <p:sldId id="334" r:id="rId11"/>
    <p:sldId id="337" r:id="rId12"/>
    <p:sldId id="336" r:id="rId13"/>
    <p:sldId id="340" r:id="rId14"/>
    <p:sldId id="343" r:id="rId15"/>
    <p:sldId id="330" r:id="rId16"/>
    <p:sldId id="342" r:id="rId17"/>
    <p:sldId id="338" r:id="rId18"/>
    <p:sldId id="339" r:id="rId19"/>
    <p:sldId id="331" r:id="rId20"/>
    <p:sldId id="332" r:id="rId21"/>
    <p:sldId id="341" r:id="rId22"/>
    <p:sldId id="345" r:id="rId23"/>
    <p:sldId id="347" r:id="rId24"/>
    <p:sldId id="348" r:id="rId25"/>
    <p:sldId id="385" r:id="rId26"/>
    <p:sldId id="386" r:id="rId27"/>
    <p:sldId id="349" r:id="rId28"/>
    <p:sldId id="344" r:id="rId29"/>
    <p:sldId id="384" r:id="rId30"/>
    <p:sldId id="258" r:id="rId31"/>
    <p:sldId id="351" r:id="rId32"/>
    <p:sldId id="383" r:id="rId33"/>
    <p:sldId id="353" r:id="rId34"/>
    <p:sldId id="355" r:id="rId35"/>
    <p:sldId id="358" r:id="rId36"/>
    <p:sldId id="356" r:id="rId37"/>
    <p:sldId id="357" r:id="rId38"/>
    <p:sldId id="382" r:id="rId39"/>
    <p:sldId id="359" r:id="rId40"/>
    <p:sldId id="360" r:id="rId41"/>
    <p:sldId id="370" r:id="rId42"/>
    <p:sldId id="372" r:id="rId43"/>
    <p:sldId id="373" r:id="rId44"/>
    <p:sldId id="377" r:id="rId45"/>
    <p:sldId id="374" r:id="rId46"/>
    <p:sldId id="376" r:id="rId47"/>
    <p:sldId id="378" r:id="rId48"/>
    <p:sldId id="391" r:id="rId49"/>
    <p:sldId id="392" r:id="rId50"/>
    <p:sldId id="394" r:id="rId51"/>
    <p:sldId id="395" r:id="rId52"/>
    <p:sldId id="396" r:id="rId53"/>
    <p:sldId id="397" r:id="rId54"/>
    <p:sldId id="398" r:id="rId55"/>
    <p:sldId id="393" r:id="rId56"/>
    <p:sldId id="379" r:id="rId57"/>
    <p:sldId id="399" r:id="rId58"/>
    <p:sldId id="400" r:id="rId59"/>
    <p:sldId id="403" r:id="rId60"/>
    <p:sldId id="401" r:id="rId61"/>
    <p:sldId id="380" r:id="rId62"/>
    <p:sldId id="387" r:id="rId63"/>
    <p:sldId id="388" r:id="rId64"/>
    <p:sldId id="390" r:id="rId65"/>
    <p:sldId id="389" r:id="rId66"/>
    <p:sldId id="366" r:id="rId67"/>
    <p:sldId id="404" r:id="rId68"/>
    <p:sldId id="405" r:id="rId69"/>
    <p:sldId id="406" r:id="rId70"/>
    <p:sldId id="407" r:id="rId71"/>
    <p:sldId id="408" r:id="rId72"/>
    <p:sldId id="409" r:id="rId73"/>
    <p:sldId id="381" r:id="rId74"/>
    <p:sldId id="312" r:id="rId75"/>
  </p:sldIdLst>
  <p:sldSz cx="9144000" cy="5143500" type="screen16x9"/>
  <p:notesSz cx="6858000" cy="9144000"/>
  <p:embeddedFontLst>
    <p:embeddedFont>
      <p:font typeface="Roboto Mono" charset="0"/>
      <p:regular r:id="rId77"/>
      <p:bold r:id="rId78"/>
      <p:italic r:id="rId79"/>
      <p:boldItalic r:id="rId80"/>
    </p:embeddedFont>
    <p:embeddedFont>
      <p:font typeface="隶书" pitchFamily="49" charset="-122"/>
      <p:regular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9517"/>
    <a:srgbClr val="4D9AC4"/>
    <a:srgbClr val="6F350A"/>
    <a:srgbClr val="FF9933"/>
    <a:srgbClr val="FEC58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101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From:https://github.com/CppCon/CppCon2018/blob/master/Presentations/from_metaprogramming_tricks_to_elegance/from_metaprogramming_tricks_to_elegance__vincent_reverdy__cppcon_2018.pdf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Put comments in code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f16ec8bbe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f16ec8bbe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 able to open the code quickly, print-out -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7157100" y="0"/>
            <a:ext cx="19869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 smtClean="0">
                <a:solidFill>
                  <a:srgbClr val="FFFFFF"/>
                </a:solidFill>
              </a:rPr>
              <a:t>2018 </a:t>
            </a:r>
            <a:r>
              <a:rPr lang="zh-CN" altLang="en-US" sz="900" dirty="0" smtClean="0">
                <a:solidFill>
                  <a:srgbClr val="FFFFFF"/>
                </a:solidFill>
              </a:rPr>
              <a:t>中国</a:t>
            </a:r>
            <a:r>
              <a:rPr lang="en-US" altLang="zh-CN" sz="900" dirty="0" smtClean="0">
                <a:solidFill>
                  <a:srgbClr val="FFFFFF"/>
                </a:solidFill>
              </a:rPr>
              <a:t>C++</a:t>
            </a:r>
            <a:r>
              <a:rPr lang="zh-CN" altLang="en-US" sz="900" dirty="0" smtClean="0">
                <a:solidFill>
                  <a:srgbClr val="FFFFFF"/>
                </a:solidFill>
              </a:rPr>
              <a:t>大会</a:t>
            </a:r>
            <a:r>
              <a:rPr lang="en-US" altLang="zh-CN" sz="900" dirty="0" smtClean="0">
                <a:solidFill>
                  <a:srgbClr val="FFFFFF"/>
                </a:solidFill>
              </a:rPr>
              <a:t>—purecpp.org</a:t>
            </a:r>
            <a:endParaRPr sz="9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</a:defRPr>
            </a:lvl1pPr>
            <a:lvl2pPr lvl="1" algn="r">
              <a:buNone/>
              <a:defRPr sz="1000">
                <a:solidFill>
                  <a:srgbClr val="FFFFFF"/>
                </a:solidFill>
              </a:defRPr>
            </a:lvl2pPr>
            <a:lvl3pPr lvl="2" algn="r">
              <a:buNone/>
              <a:defRPr sz="1000">
                <a:solidFill>
                  <a:srgbClr val="FFFFFF"/>
                </a:solidFill>
              </a:defRPr>
            </a:lvl3pPr>
            <a:lvl4pPr lvl="3" algn="r">
              <a:buNone/>
              <a:defRPr sz="1000">
                <a:solidFill>
                  <a:srgbClr val="FFFFFF"/>
                </a:solidFill>
              </a:defRPr>
            </a:lvl4pPr>
            <a:lvl5pPr lvl="4" algn="r">
              <a:buNone/>
              <a:defRPr sz="1000">
                <a:solidFill>
                  <a:srgbClr val="FFFFFF"/>
                </a:solidFill>
              </a:defRPr>
            </a:lvl5pPr>
            <a:lvl6pPr lvl="5" algn="r">
              <a:buNone/>
              <a:defRPr sz="1000">
                <a:solidFill>
                  <a:srgbClr val="FFFFFF"/>
                </a:solidFill>
              </a:defRPr>
            </a:lvl6pPr>
            <a:lvl7pPr lvl="6" algn="r">
              <a:buNone/>
              <a:defRPr sz="1000">
                <a:solidFill>
                  <a:srgbClr val="FFFFFF"/>
                </a:solidFill>
              </a:defRPr>
            </a:lvl7pPr>
            <a:lvl8pPr lvl="7" algn="r">
              <a:buNone/>
              <a:defRPr sz="1000">
                <a:solidFill>
                  <a:srgbClr val="FFFFFF"/>
                </a:solidFill>
              </a:defRPr>
            </a:lvl8pPr>
            <a:lvl9pPr lvl="8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qicosmos@163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feather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/cinatra/blob/master/function_traits.hpp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rest_rpc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/ormpp" TargetMode="External"/><Relationship Id="rId2" Type="http://schemas.openxmlformats.org/officeDocument/2006/relationships/hyperlink" Target="https://github.com/qicosmos/iguana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ormpp" TargetMode="Externa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github.com/qicosmos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hyperlink" Target="purecpp.org" TargetMode="External"/><Relationship Id="rId4" Type="http://schemas.openxmlformats.org/officeDocument/2006/relationships/hyperlink" Target="mailto:qicosmos@163.co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Modern C++</a:t>
            </a:r>
            <a:r>
              <a:rPr lang="zh-CN" altLang="en-US" dirty="0" smtClean="0"/>
              <a:t>元编程应用</a:t>
            </a:r>
            <a:r>
              <a:rPr lang="en-GB" dirty="0" smtClean="0"/>
              <a:t> </a:t>
            </a:r>
            <a:br>
              <a:rPr lang="en-GB" dirty="0" smtClean="0"/>
            </a:b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15609" y="228687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祁 宇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 smtClean="0">
                <a:solidFill>
                  <a:schemeClr val="hlink"/>
                </a:solidFill>
                <a:hlinkClick r:id="rId3"/>
              </a:rPr>
              <a:t>qicosmos@163.com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solidFill>
                  <a:srgbClr val="00B050"/>
                </a:solidFill>
              </a:rPr>
              <a:t>purecpp.org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pic>
        <p:nvPicPr>
          <p:cNvPr id="2" name="Picture 2" descr="C:\Users\Administrator\Documents\Tencent Files\383121719\FileRecv\龙++_375x375_纯色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9436" y="3486149"/>
            <a:ext cx="961592" cy="9615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i="1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1485921" y="2715491"/>
            <a:ext cx="6196424" cy="176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元函数：编译期函数调用的类或模版类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add_pointer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4D9AC4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调用元函数：访问元函数的内部类型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::type</a:t>
            </a:r>
          </a:p>
          <a:p>
            <a:pPr marL="457200" lvl="0" indent="-342900">
              <a:lnSpc>
                <a:spcPct val="150000"/>
              </a:lnSpc>
              <a:buClr>
                <a:srgbClr val="FFFFFF"/>
              </a:buClr>
              <a:buSzPts val="1800"/>
            </a:pPr>
            <a:r>
              <a:rPr lang="en-US" altLang="zh-CN" sz="1800" dirty="0" smtClean="0">
                <a:solidFill>
                  <a:srgbClr val="4D9AC4"/>
                </a:solidFill>
              </a:rPr>
              <a:t>Type T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作为元函数的</a:t>
            </a:r>
            <a:r>
              <a:rPr lang="en-US" altLang="zh-CN" sz="1800" dirty="0" smtClean="0">
                <a:solidFill>
                  <a:srgbClr val="4D9AC4"/>
                </a:solidFill>
              </a:rPr>
              <a:t>value</a:t>
            </a:r>
            <a:r>
              <a:rPr lang="zh-CN" altLang="en-US" sz="1800" dirty="0" smtClean="0">
                <a:solidFill>
                  <a:srgbClr val="FFFFFF"/>
                </a:solidFill>
              </a:rPr>
              <a:t>，类型是元编程中的一等公民</a:t>
            </a:r>
            <a:endParaRPr lang="en-US" altLang="zh-CN" sz="1800" dirty="0" smtClean="0">
              <a:solidFill>
                <a:srgbClr val="FFFFFF"/>
              </a:solidFill>
            </a:endParaRPr>
          </a:p>
          <a:p>
            <a:pPr marL="457200" lvl="0" indent="-342900">
              <a:lnSpc>
                <a:spcPct val="150000"/>
              </a:lnSpc>
              <a:buClr>
                <a:srgbClr val="FFFFFF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模版元编程概念上是函数式编程</a:t>
            </a:r>
            <a:endParaRPr lang="en-US" altLang="zh-CN" sz="1800" dirty="0" smtClean="0">
              <a:solidFill>
                <a:srgbClr val="FFFFFF"/>
              </a:solidFill>
            </a:endParaRPr>
          </a:p>
          <a:p>
            <a:pPr marL="457200" lvl="0" indent="-342900">
              <a:lnSpc>
                <a:spcPct val="150000"/>
              </a:lnSpc>
              <a:buClr>
                <a:srgbClr val="FFFFFF"/>
              </a:buClr>
              <a:buSzPts val="1800"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9"/>
            <a:ext cx="5721000" cy="10113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B,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US" altLang="zh-CN" sz="1100" dirty="0" smtClean="0"/>
              <a:t>,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 type</a:t>
            </a:r>
            <a:r>
              <a:rPr lang="en-US" altLang="zh-CN" sz="1100" dirty="0" smtClean="0"/>
              <a:t>; };</a:t>
            </a:r>
            <a:endParaRPr lang="zh-CN" altLang="en-US" sz="1100" dirty="0" smtClean="0"/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876314" y="4113312"/>
            <a:ext cx="7322100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SFINAE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：替换失败不是一个错误，基于模版实例化的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tag dispatch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704572" y="2826327"/>
            <a:ext cx="5721000" cy="112221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)==4,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type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 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 {}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(1);  //ok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('a'); //compile error</a:t>
            </a:r>
            <a:endParaRPr lang="zh-CN" altLang="en-US" sz="1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669935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&lt;n 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744701" y="3275112"/>
            <a:ext cx="1624431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lang="zh-CN" altLang="en-US" sz="1800" dirty="0" smtClean="0">
                <a:solidFill>
                  <a:srgbClr val="FFFFFF"/>
                </a:solidFill>
              </a:rPr>
              <a:t>模版递归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1002698" y="1467539"/>
            <a:ext cx="71769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600" dirty="0" smtClean="0">
                <a:solidFill>
                  <a:srgbClr val="FFFFFF"/>
                </a:solidFill>
              </a:rPr>
              <a:t>模版元编程集大成者：</a:t>
            </a:r>
            <a:r>
              <a:rPr lang="en-US" altLang="zh-CN" sz="1600" dirty="0" smtClean="0">
                <a:solidFill>
                  <a:srgbClr val="FFFFFF"/>
                </a:solidFill>
              </a:rPr>
              <a:t>boost.mpl, </a:t>
            </a: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1002704" y="1786187"/>
            <a:ext cx="68840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600" dirty="0" smtClean="0">
                <a:solidFill>
                  <a:srgbClr val="FFFFFF"/>
                </a:solidFill>
              </a:rPr>
              <a:t>：编译期类型容器和算法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1002710" y="2118689"/>
            <a:ext cx="6833998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r>
              <a:rPr lang="zh-CN" altLang="en-US" sz="1600" dirty="0" smtClean="0">
                <a:solidFill>
                  <a:srgbClr val="FFFFFF"/>
                </a:solidFill>
              </a:rPr>
              <a:t>：通过异构的编译期容器融合编译期和运行期计算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8" name="Google Shape;173;p25"/>
          <p:cNvSpPr txBox="1"/>
          <p:nvPr/>
        </p:nvSpPr>
        <p:spPr>
          <a:xfrm>
            <a:off x="1108384" y="2575428"/>
            <a:ext cx="5721000" cy="222365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void</a:t>
            </a:r>
            <a:r>
              <a:rPr lang="en-US" altLang="zh-CN" sz="1100" dirty="0" smtClean="0"/>
              <a:t> operator()(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x)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     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typeid</a:t>
            </a:r>
            <a:r>
              <a:rPr lang="en-US" altLang="zh-CN" sz="1100" dirty="0" smtClean="0">
                <a:sym typeface="Roboto Mono"/>
              </a:rPr>
              <a:t>(x</a:t>
            </a:r>
            <a:r>
              <a:rPr lang="en-US" altLang="zh-CN" sz="1100" dirty="0" smtClean="0"/>
              <a:t>).name()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/>
              <a:t>for_each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filter_if</a:t>
            </a:r>
            <a:r>
              <a:rPr lang="en-US" altLang="zh-CN" sz="1100" dirty="0" smtClean="0"/>
              <a:t>&lt;boost::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is_class</a:t>
            </a:r>
            <a:r>
              <a:rPr lang="en-US" altLang="zh-CN" sz="1100" dirty="0" smtClean="0"/>
              <a:t>&lt;_&gt; &gt;(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),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());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boost::fusion::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vector&lt;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stuff(2018, '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i</a:t>
            </a:r>
            <a:r>
              <a:rPr lang="en-US" altLang="zh-CN" sz="1100" dirty="0" smtClean="0"/>
              <a:t>', "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purecpp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(stuff);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202;p27"/>
          <p:cNvSpPr/>
          <p:nvPr/>
        </p:nvSpPr>
        <p:spPr>
          <a:xfrm>
            <a:off x="1914351" y="4100946"/>
            <a:ext cx="2117322" cy="193964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GB"/>
          </a:p>
        </p:txBody>
      </p:sp>
      <p:pic>
        <p:nvPicPr>
          <p:cNvPr id="160770" name="Picture 2" descr="https://images-na.ssl-images-amazon.com/images/I/71XmotAbKBL._SX401_BO1,204,203,200_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332" y="1627907"/>
            <a:ext cx="2107727" cy="2615046"/>
          </a:xfrm>
          <a:prstGeom prst="rect">
            <a:avLst/>
          </a:prstGeom>
          <a:noFill/>
        </p:spPr>
      </p:pic>
      <p:pic>
        <p:nvPicPr>
          <p:cNvPr id="160772" name="Picture 4" descr="Andrei Alexandresc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2582" y="1626754"/>
            <a:ext cx="1358899" cy="1358899"/>
          </a:xfrm>
          <a:prstGeom prst="rect">
            <a:avLst/>
          </a:prstGeom>
          <a:noFill/>
        </p:spPr>
      </p:pic>
      <p:pic>
        <p:nvPicPr>
          <p:cNvPr id="160774" name="Picture 6" descr="https://images-na.ssl-images-amazon.com/images/I/51M%2BlNcWqzL._SX405_BO1,204,203,200_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0714" y="1641759"/>
            <a:ext cx="2162479" cy="2656608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2939809" y="2944335"/>
            <a:ext cx="14879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</a:rPr>
              <a:t>Andrei </a:t>
            </a:r>
            <a:r>
              <a:rPr lang="en-US" sz="1100" dirty="0" err="1" smtClean="0">
                <a:solidFill>
                  <a:schemeClr val="tx1"/>
                </a:solidFill>
              </a:rPr>
              <a:t>Alexandrescu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898528" y="3131112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T&gt;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 </a:t>
            </a:r>
            <a:r>
              <a:rPr lang="en-US" sz="1100" dirty="0" smtClean="0"/>
              <a:t>= </a:t>
            </a:r>
            <a:r>
              <a:rPr lang="en-US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sz="1100" dirty="0" smtClean="0"/>
              <a:t>&lt;</a:t>
            </a:r>
            <a:r>
              <a:rPr lang="en-US" altLang="zh-CN" sz="1100" dirty="0" err="1" smtClean="0"/>
              <a:t>int</a:t>
            </a:r>
            <a:r>
              <a:rPr lang="en-US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3830775" y="2583871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90592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lang="en-US" altLang="zh-CN" sz="1800" dirty="0" smtClean="0">
                <a:solidFill>
                  <a:srgbClr val="FFFFFF"/>
                </a:solidFill>
              </a:rPr>
              <a:t>template aliases</a:t>
            </a:r>
            <a:r>
              <a:rPr lang="zh-CN" altLang="en-US" sz="1800" dirty="0" smtClean="0">
                <a:solidFill>
                  <a:srgbClr val="FFFFFF"/>
                </a:solidFill>
              </a:rPr>
              <a:t>（模版别名）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173166" y="428691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元函数由类和类模版变为模版别名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572493"/>
            <a:ext cx="5721000" cy="193963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Values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 {};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short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US" altLang="zh-CN" sz="1100" dirty="0" smtClean="0"/>
              <a:t>&gt;;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template&lt;template&lt;class</a:t>
            </a:r>
            <a:r>
              <a:rPr lang="en-US" altLang="zh-CN" sz="1100" dirty="0" smtClean="0"/>
              <a:t>...&gt;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...&gt;&gt;</a:t>
            </a:r>
          </a:p>
          <a:p>
            <a:r>
              <a:rPr lang="en-US" altLang="zh-CN" sz="1100" dirty="0" smtClean="0"/>
              <a:t>    :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)&gt; {};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>
                <a:sym typeface="Roboto Mono"/>
              </a:rPr>
              <a:t>,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size1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size2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&lt;boost::</a:t>
            </a:r>
            <a:r>
              <a:rPr lang="en-US" altLang="zh-CN" sz="1100" dirty="0" smtClean="0">
                <a:solidFill>
                  <a:srgbClr val="4D9AC4"/>
                </a:solidFill>
              </a:rPr>
              <a:t>variant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/>
              <a:t>i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/>
              <a:t>&gt;&gt;::value;</a:t>
            </a:r>
            <a:endParaRPr lang="zh-CN" altLang="en-US" sz="1100" dirty="0" smtClean="0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Variadic</a:t>
            </a:r>
            <a:r>
              <a:rPr kumimoji="0" lang="en-US" altLang="zh-CN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Templates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作为类型容器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419686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 pack</a:t>
            </a:r>
            <a:r>
              <a:rPr lang="zh-CN" altLang="en-US" sz="1800" dirty="0" smtClean="0">
                <a:solidFill>
                  <a:srgbClr val="FFFFFF"/>
                </a:solidFill>
              </a:rPr>
              <a:t>访问模版参数，不通过模版递归和特化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-GB"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434233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C++11</a:t>
            </a:r>
            <a:r>
              <a:rPr lang="zh-CN" altLang="en-US" sz="1800" dirty="0" smtClean="0">
                <a:solidFill>
                  <a:srgbClr val="FFFFFF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type_traits</a:t>
            </a:r>
            <a:r>
              <a:rPr lang="zh-CN" altLang="en-US" sz="1800" dirty="0" smtClean="0">
                <a:solidFill>
                  <a:srgbClr val="FFFFFF"/>
                </a:solidFill>
              </a:rPr>
              <a:t>提供了大量的元函数，让模版元编程变得更简单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1092" y="1095847"/>
            <a:ext cx="5238461" cy="3293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&lt;n 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1891599" y="3524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4017809" y="3020290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7022" y="2859751"/>
            <a:ext cx="5721000" cy="92946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smtClean="0"/>
              <a:t>fact14(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s = 1;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= 1;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&lt;= n;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++) { s = s *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; }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s;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149432" y="2313708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模版元</a:t>
            </a:r>
            <a:endParaRPr lang="zh-CN" altLang="en-US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53" y="1631247"/>
            <a:ext cx="9047019" cy="218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311700" y="1467624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Everything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changed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in meta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programming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311706" y="227808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r>
              <a:rPr lang="en-US" sz="1800" dirty="0" smtClean="0">
                <a:solidFill>
                  <a:srgbClr val="4D9AC4"/>
                </a:solidFill>
              </a:rPr>
              <a:t>, generic lambda, variable template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311706" y="184861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lang="zh-CN" altLang="en-US" sz="2000" dirty="0" smtClean="0">
                <a:solidFill>
                  <a:srgbClr val="00B050"/>
                </a:solidFill>
              </a:rPr>
              <a:t>新特性产生新的编程思想！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4786683" y="3234011"/>
            <a:ext cx="2417682" cy="45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Boost.hana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792341" y="2826330"/>
            <a:ext cx="1786369" cy="2067551"/>
            <a:chOff x="2792341" y="2902527"/>
            <a:chExt cx="1786369" cy="2067551"/>
          </a:xfrm>
        </p:grpSpPr>
        <p:pic>
          <p:nvPicPr>
            <p:cNvPr id="132099" name="Picture 3" descr="D:\cppcon2018\louis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92341" y="2902527"/>
              <a:ext cx="1786369" cy="1786369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3077325" y="4662301"/>
              <a:ext cx="1229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Louis Dionne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13" name="Google Shape;173;p25"/>
          <p:cNvSpPr txBox="1"/>
          <p:nvPr/>
        </p:nvSpPr>
        <p:spPr>
          <a:xfrm>
            <a:off x="1940095" y="1619757"/>
            <a:ext cx="5721000" cy="78400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173;p25"/>
          <p:cNvSpPr txBox="1"/>
          <p:nvPr/>
        </p:nvSpPr>
        <p:spPr>
          <a:xfrm>
            <a:off x="1940095" y="2561866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5" name="Google Shape;173;p25"/>
          <p:cNvSpPr txBox="1"/>
          <p:nvPr/>
        </p:nvSpPr>
        <p:spPr>
          <a:xfrm>
            <a:off x="1940095" y="3178393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 = 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7" name="Google Shape;173;p25"/>
          <p:cNvSpPr txBox="1"/>
          <p:nvPr/>
        </p:nvSpPr>
        <p:spPr>
          <a:xfrm>
            <a:off x="1940094" y="3850338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the_real_int_type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7"/>
            <a:ext cx="5721000" cy="133126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 smtClean="0">
              <a:sym typeface="Roboto Mono"/>
            </a:endParaRPr>
          </a:p>
          <a:p>
            <a:endParaRPr lang="fr-FR" altLang="zh-CN" sz="1100" dirty="0" smtClean="0"/>
          </a:p>
          <a:p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fr-FR" altLang="zh-CN" sz="1100" dirty="0" smtClean="0"/>
              <a:t> 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add_pointer = [](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T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(t)::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type&lt;std::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add_pointer_t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&gt;&gt;; </a:t>
            </a:r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0095" y="3060610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add_pointer</a:t>
            </a:r>
            <a:r>
              <a:rPr lang="en-US" altLang="zh-CN" sz="1100" dirty="0" smtClean="0"/>
              <a:t>(type&lt;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&gt;);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/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)::type,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*&gt;); </a:t>
            </a:r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  <a:endParaRPr lang="en-US" altLang="zh-CN" sz="1100" dirty="0">
              <a:solidFill>
                <a:srgbClr val="00B050"/>
              </a:solidFill>
              <a:sym typeface="Roboto Mono"/>
            </a:endParaRPr>
          </a:p>
        </p:txBody>
      </p:sp>
      <p:sp>
        <p:nvSpPr>
          <p:cNvPr id="7" name="Google Shape;202;p27"/>
          <p:cNvSpPr/>
          <p:nvPr/>
        </p:nvSpPr>
        <p:spPr>
          <a:xfrm>
            <a:off x="2891097" y="2542309"/>
            <a:ext cx="1819433" cy="160215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2;p27"/>
          <p:cNvSpPr/>
          <p:nvPr/>
        </p:nvSpPr>
        <p:spPr>
          <a:xfrm>
            <a:off x="4151874" y="3297382"/>
            <a:ext cx="1459217" cy="15328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元函数的定义不再是类了，而是</a:t>
            </a:r>
            <a:r>
              <a:rPr lang="en-US" altLang="zh-CN" sz="1800" dirty="0" smtClean="0">
                <a:solidFill>
                  <a:srgbClr val="FFFFFF"/>
                </a:solidFill>
              </a:rPr>
              <a:t>lambda!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smtClean="0">
                <a:solidFill>
                  <a:srgbClr val="4D9AC4"/>
                </a:solidFill>
              </a:rPr>
              <a:t>generic lambda, variable template, </a:t>
            </a: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30369" y="4302079"/>
            <a:ext cx="28632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FFFFF"/>
                </a:solidFill>
              </a:rPr>
              <a:t>functional programming</a:t>
            </a:r>
            <a:endParaRPr lang="zh-CN" altLang="en-US" sz="20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420091" y="1619758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3" name="Google Shape;173;p25"/>
          <p:cNvSpPr txBox="1"/>
          <p:nvPr/>
        </p:nvSpPr>
        <p:spPr>
          <a:xfrm>
            <a:off x="1413170" y="2783500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animals =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{ "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Nemo</a:t>
            </a:r>
            <a:r>
              <a:rPr lang="en-US" altLang="zh-CN" sz="1100" dirty="0" smtClean="0"/>
              <a:t>" }, 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{ "</a:t>
            </a:r>
            <a:r>
              <a:rPr lang="en-US" altLang="zh-CN" sz="1100" dirty="0" smtClean="0">
                <a:solidFill>
                  <a:srgbClr val="FD9517"/>
                </a:solidFill>
              </a:rPr>
              <a:t>Garfield</a:t>
            </a:r>
            <a:r>
              <a:rPr lang="en-US" altLang="zh-CN" sz="1100" dirty="0" smtClean="0"/>
              <a:t>" }, 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{ "</a:t>
            </a:r>
            <a:r>
              <a:rPr lang="en-US" altLang="zh-CN" sz="1100" dirty="0" smtClean="0">
                <a:solidFill>
                  <a:srgbClr val="FD9517"/>
                </a:solidFill>
              </a:rPr>
              <a:t>Snoopy</a:t>
            </a:r>
            <a:r>
              <a:rPr lang="en-US" altLang="zh-CN" sz="1100" dirty="0" smtClean="0"/>
              <a:t>" });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pt-BR" altLang="zh-CN" sz="1100" dirty="0" smtClean="0"/>
              <a:t> names = hana::transform(animals, [](</a:t>
            </a:r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pt-BR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a.name;</a:t>
            </a:r>
          </a:p>
          <a:p>
            <a:r>
              <a:rPr lang="en-US" altLang="zh-CN" sz="1100" dirty="0" smtClean="0"/>
              <a:t>});</a:t>
            </a:r>
          </a:p>
          <a:p>
            <a:r>
              <a:rPr lang="en-US" altLang="zh-CN" sz="1100" dirty="0" smtClean="0">
                <a:solidFill>
                  <a:srgbClr val="6F350A"/>
                </a:solidFill>
              </a:rPr>
              <a:t>assert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::reverse(names) ==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Snoopy</a:t>
            </a:r>
            <a:r>
              <a:rPr lang="en-US" altLang="zh-CN" sz="1100" dirty="0" smtClean="0"/>
              <a:t>", "</a:t>
            </a:r>
            <a:r>
              <a:rPr lang="en-US" altLang="zh-CN" sz="1100" dirty="0" smtClean="0">
                <a:solidFill>
                  <a:srgbClr val="FD9517"/>
                </a:solidFill>
              </a:rPr>
              <a:t>Garfield</a:t>
            </a:r>
            <a:r>
              <a:rPr lang="en-US" altLang="zh-CN" sz="1100" dirty="0" smtClean="0"/>
              <a:t>", "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Nemo</a:t>
            </a:r>
            <a:r>
              <a:rPr lang="en-US" altLang="zh-CN" sz="1100" dirty="0" smtClean="0"/>
              <a:t>"));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72;p15"/>
          <p:cNvSpPr txBox="1">
            <a:spLocks/>
          </p:cNvSpPr>
          <p:nvPr/>
        </p:nvSpPr>
        <p:spPr>
          <a:xfrm>
            <a:off x="838200" y="3878220"/>
            <a:ext cx="79941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通过类型容器融合编译期和运行期计算，替代</a:t>
            </a:r>
            <a:r>
              <a:rPr lang="en-US" altLang="zh-CN" sz="18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800" dirty="0" smtClean="0">
                <a:solidFill>
                  <a:srgbClr val="FFFFFF"/>
                </a:solidFill>
              </a:rPr>
              <a:t>和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boost.fusion</a:t>
            </a:r>
            <a:r>
              <a:rPr lang="en-US" altLang="zh-CN" sz="1800" dirty="0" smtClean="0">
                <a:solidFill>
                  <a:srgbClr val="FFFFFF"/>
                </a:solidFill>
              </a:rPr>
              <a:t>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元函数不再是类或类模版，而是</a:t>
            </a:r>
            <a:r>
              <a:rPr lang="en-US" altLang="zh-CN" dirty="0" smtClean="0"/>
              <a:t>lambda</a:t>
            </a:r>
          </a:p>
          <a:p>
            <a:pPr lvl="1"/>
            <a:r>
              <a:rPr lang="zh-CN" altLang="en-US" dirty="0" smtClean="0"/>
              <a:t>不再基于类型，而是基于值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没有</a:t>
            </a:r>
            <a:r>
              <a:rPr lang="en-US" altLang="zh-CN" dirty="0" smtClean="0"/>
              <a:t>SFINAE</a:t>
            </a:r>
            <a:r>
              <a:rPr lang="zh-CN" altLang="en-US" dirty="0" smtClean="0"/>
              <a:t>，没有模版递归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函数式编程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代码更容易理解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元编程变得更简单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融合编译期与运行期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                                              In C++17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7"/>
            <a:ext cx="2410232" cy="293838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err="1" smtClean="0">
                <a:sym typeface="Roboto Mono"/>
              </a:rPr>
              <a:t>&lt;std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get(person&amp; p);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get&lt;0&gt;(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p.id;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get&lt;1&gt;(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p.name;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get&lt;2&gt;(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p.age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5992519" y="2292921"/>
            <a:ext cx="2555736" cy="216130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ym typeface="Roboto Mono"/>
              </a:rPr>
              <a:t>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0)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p.id;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1)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p.name;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2)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p.age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4537364" y="3186545"/>
            <a:ext cx="1246908" cy="353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602673" y="4522383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没有特化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C++17</a:t>
            </a:r>
          </a:p>
          <a:p>
            <a:pPr>
              <a:buNone/>
            </a:pPr>
            <a:r>
              <a:rPr lang="en-US" altLang="zh-CN" dirty="0" smtClean="0"/>
              <a:t>                                                                   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-GB"/>
          </a:p>
        </p:txBody>
      </p:sp>
      <p:sp>
        <p:nvSpPr>
          <p:cNvPr id="8" name="Google Shape;173;p25"/>
          <p:cNvSpPr txBox="1"/>
          <p:nvPr/>
        </p:nvSpPr>
        <p:spPr>
          <a:xfrm>
            <a:off x="2182096" y="1481217"/>
            <a:ext cx="5361240" cy="161527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t;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&lt;!std::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(t);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2182095" y="3323865"/>
            <a:ext cx="5354313" cy="12550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&gt;)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(t);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602673" y="4522383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No SFINAE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C++98: boost.mpl, </a:t>
            </a:r>
            <a:r>
              <a:rPr lang="en-US" altLang="zh-CN" dirty="0" err="1" smtClean="0"/>
              <a:t>boost.fusion</a:t>
            </a:r>
            <a:endParaRPr lang="en-US" altLang="zh-CN" dirty="0" smtClean="0"/>
          </a:p>
          <a:p>
            <a:r>
              <a:rPr lang="en-US" altLang="zh-CN" dirty="0" smtClean="0"/>
              <a:t>C++11: boost.</a:t>
            </a:r>
            <a:r>
              <a:rPr lang="sv-SE" altLang="zh-CN" dirty="0" smtClean="0"/>
              <a:t>mp11, meta, brigand</a:t>
            </a:r>
          </a:p>
          <a:p>
            <a:r>
              <a:rPr lang="sv-SE" altLang="zh-CN" dirty="0" smtClean="0"/>
              <a:t>C++14: boost.hana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547254" y="3303181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Newer is Better</a:t>
            </a:r>
            <a:r>
              <a:rPr lang="zh-CN" altLang="en-US" sz="1800" dirty="0" smtClean="0">
                <a:solidFill>
                  <a:srgbClr val="FFFFFF"/>
                </a:solidFill>
              </a:rPr>
              <a:t>！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665016" y="518540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</a:t>
            </a:r>
            <a:r>
              <a:rPr lang="zh-CN" altLang="en-US" sz="1800" dirty="0" smtClean="0">
                <a:solidFill>
                  <a:srgbClr val="FFFFFF"/>
                </a:solidFill>
              </a:rPr>
              <a:t>新标准新特性产生新的</a:t>
            </a:r>
            <a:r>
              <a:rPr lang="en-US" altLang="zh-CN" sz="1800" dirty="0" smtClean="0">
                <a:solidFill>
                  <a:srgbClr val="FFFFFF"/>
                </a:solidFill>
              </a:rPr>
              <a:t>idea</a:t>
            </a:r>
            <a:r>
              <a:rPr lang="zh-CN" altLang="en-US" sz="1800" dirty="0" smtClean="0">
                <a:solidFill>
                  <a:srgbClr val="FFFFFF"/>
                </a:solidFill>
              </a:rPr>
              <a:t>，让元编程变得更简单更强大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38391" y="1018333"/>
            <a:ext cx="4225636" cy="2225389"/>
            <a:chOff x="2209800" y="1662544"/>
            <a:chExt cx="4225636" cy="2225389"/>
          </a:xfrm>
        </p:grpSpPr>
        <p:pic>
          <p:nvPicPr>
            <p:cNvPr id="164866" name="Picture 2" descr="台阶模板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09800" y="1662544"/>
              <a:ext cx="4225636" cy="2225389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2714869" y="3193719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C++98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982558" y="2923556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C++11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250251" y="2639537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C++14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680849" y="2383227"/>
              <a:ext cx="111529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SFINAE</a:t>
              </a:r>
            </a:p>
            <a:p>
              <a:r>
                <a:rPr lang="en-US" altLang="zh-CN" sz="1200" dirty="0" smtClean="0"/>
                <a:t>recursive</a:t>
              </a:r>
            </a:p>
            <a:p>
              <a:r>
                <a:rPr lang="en-US" altLang="zh-CN" sz="1200" dirty="0" smtClean="0"/>
                <a:t>tag dispatch</a:t>
              </a:r>
            </a:p>
            <a:p>
              <a:r>
                <a:rPr lang="en-US" altLang="zh-CN" sz="1200" dirty="0" smtClean="0"/>
                <a:t>specialize</a:t>
              </a:r>
              <a:endParaRPr lang="zh-CN" altLang="en-US" sz="12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692233" y="2182337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err="1" smtClean="0"/>
                <a:t>constexpr</a:t>
              </a:r>
              <a:endParaRPr lang="en-US" altLang="zh-CN" sz="1200" dirty="0" smtClean="0"/>
            </a:p>
            <a:p>
              <a:r>
                <a:rPr lang="en-US" altLang="zh-CN" sz="1200" dirty="0" smtClean="0"/>
                <a:t>template aliases </a:t>
              </a:r>
              <a:r>
                <a:rPr lang="en-US" altLang="zh-CN" sz="1200" dirty="0" err="1" smtClean="0"/>
                <a:t>variadic</a:t>
              </a:r>
              <a:r>
                <a:rPr lang="en-US" altLang="zh-CN" sz="1200" dirty="0" smtClean="0"/>
                <a:t> templates</a:t>
              </a:r>
              <a:endParaRPr lang="zh-CN" altLang="en-US" sz="12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4918357" y="1946803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variable templates</a:t>
              </a:r>
            </a:p>
            <a:p>
              <a:r>
                <a:rPr lang="en-US" altLang="zh-CN" sz="1200" dirty="0" smtClean="0"/>
                <a:t>generic lambda</a:t>
              </a:r>
            </a:p>
            <a:p>
              <a:r>
                <a:rPr lang="en-US" altLang="zh-CN" sz="1200" dirty="0" err="1" smtClean="0"/>
                <a:t>constexpr</a:t>
              </a:r>
              <a:endParaRPr lang="zh-CN" alt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-GB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7650" y="1344613"/>
            <a:ext cx="3567113" cy="245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266123"/>
            <a:ext cx="8699500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0"/>
            <a:ext cx="7347600" cy="151824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*) == 8, "</a:t>
            </a:r>
            <a:r>
              <a:rPr lang="en-US" altLang="zh-CN" sz="1100" dirty="0" smtClean="0">
                <a:solidFill>
                  <a:srgbClr val="FF9933"/>
                </a:solidFill>
              </a:rPr>
              <a:t>expected 64-bit platform</a:t>
            </a:r>
            <a:r>
              <a:rPr lang="en-US" altLang="zh-CN" sz="1100" dirty="0" smtClean="0"/>
              <a:t>");</a:t>
            </a:r>
          </a:p>
          <a:p>
            <a:pPr lvl="0"/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Row,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Column&gt;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Matrix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Column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+ Column &gt;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and Column must be greater than 0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/>
              <a:t>};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1"/>
            <a:ext cx="7347600" cy="203085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(){}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member;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&lt;!std::</a:t>
            </a:r>
            <a:r>
              <a:rPr lang="en-US" altLang="zh-CN" sz="1100" dirty="0" err="1" smtClean="0"/>
              <a:t>is_member_function_pointer_v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&gt;&gt;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&amp;&amp; f) {</a:t>
            </a:r>
            <a:endParaRPr lang="zh-CN" altLang="en-US" sz="1100" dirty="0" smtClean="0"/>
          </a:p>
          <a:p>
            <a:r>
              <a:rPr lang="en-US" altLang="zh-CN" sz="1100" dirty="0" smtClean="0"/>
              <a:t>}</a:t>
            </a:r>
          </a:p>
          <a:p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([] {});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//ok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);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//compile error: no matching function for call to '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foo</a:t>
            </a:r>
            <a:r>
              <a:rPr lang="en-US" altLang="zh-CN" sz="1100" dirty="0" smtClean="0">
                <a:solidFill>
                  <a:srgbClr val="00B050"/>
                </a:solidFill>
              </a:rPr>
              <a:t>(void (A::*)())'</a:t>
            </a:r>
            <a:endParaRPr sz="1100" dirty="0">
              <a:solidFill>
                <a:srgbClr val="00B05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sp>
        <p:nvSpPr>
          <p:cNvPr id="6" name="Google Shape;72;p15"/>
          <p:cNvSpPr txBox="1">
            <a:spLocks noGrp="1"/>
          </p:cNvSpPr>
          <p:nvPr>
            <p:ph type="body" idx="1"/>
          </p:nvPr>
        </p:nvSpPr>
        <p:spPr>
          <a:xfrm>
            <a:off x="304772" y="3393322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安全，尽可能早地发现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r>
              <a:rPr lang="zh-CN" altLang="en-US" dirty="0" smtClean="0">
                <a:solidFill>
                  <a:srgbClr val="FFFFFF"/>
                </a:solidFill>
              </a:rPr>
              <a:t>，让编译器而不是人帮助发现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探测</a:t>
            </a:r>
            <a:endParaRPr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sp>
        <p:nvSpPr>
          <p:cNvPr id="14" name="Google Shape;71;p15"/>
          <p:cNvSpPr txBox="1"/>
          <p:nvPr/>
        </p:nvSpPr>
        <p:spPr>
          <a:xfrm>
            <a:off x="877419" y="1037929"/>
            <a:ext cx="7347600" cy="116494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 :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err="1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())&gt; &gt; :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</p:txBody>
      </p:sp>
      <p:sp>
        <p:nvSpPr>
          <p:cNvPr id="6" name="Google Shape;71;p15"/>
          <p:cNvSpPr txBox="1"/>
          <p:nvPr/>
        </p:nvSpPr>
        <p:spPr>
          <a:xfrm>
            <a:off x="877418" y="2298696"/>
            <a:ext cx="7347600" cy="11580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 :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&gt;().member)&gt; &gt; :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Google Shape;71;p15"/>
          <p:cNvSpPr txBox="1"/>
          <p:nvPr/>
        </p:nvSpPr>
        <p:spPr>
          <a:xfrm>
            <a:off x="863564" y="3552531"/>
            <a:ext cx="7347600" cy="11580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(){}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member;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has_foo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&gt;::value);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has_member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&gt;::value);</a:t>
            </a: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08683" y="372807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decltype, void_t, SFINAE In C++17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AOP(</a:t>
            </a:r>
            <a:r>
              <a:rPr lang="en-US" dirty="0" smtClean="0"/>
              <a:t>Aspect Oriented Programming)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en-GB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440560"/>
            <a:ext cx="5287963" cy="208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3357554" y="1738587"/>
            <a:ext cx="1571635" cy="773411"/>
            <a:chOff x="3357554" y="1285864"/>
            <a:chExt cx="1571635" cy="1143013"/>
          </a:xfrm>
        </p:grpSpPr>
        <p:grpSp>
          <p:nvGrpSpPr>
            <p:cNvPr id="7" name="组合 6"/>
            <p:cNvGrpSpPr/>
            <p:nvPr/>
          </p:nvGrpSpPr>
          <p:grpSpPr>
            <a:xfrm>
              <a:off x="3357554" y="1285864"/>
              <a:ext cx="1500198" cy="471164"/>
              <a:chOff x="3786182" y="1285864"/>
              <a:chExt cx="1643074" cy="471164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3786182" y="1286092"/>
                <a:ext cx="1643074" cy="47093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57620" y="1285864"/>
                <a:ext cx="1478482" cy="454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Core business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428998" y="1757026"/>
              <a:ext cx="1500191" cy="671851"/>
              <a:chOff x="3428998" y="1757026"/>
              <a:chExt cx="1500191" cy="671851"/>
            </a:xfrm>
          </p:grpSpPr>
          <p:cxnSp>
            <p:nvCxnSpPr>
              <p:cNvPr id="11" name="直接箭头连接符 10"/>
              <p:cNvCxnSpPr>
                <a:stCxn id="8" idx="2"/>
              </p:cNvCxnSpPr>
              <p:nvPr/>
            </p:nvCxnSpPr>
            <p:spPr>
              <a:xfrm rot="5400000">
                <a:off x="3432400" y="1753624"/>
                <a:ext cx="671851" cy="67865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>
                <a:stCxn id="8" idx="2"/>
              </p:cNvCxnSpPr>
              <p:nvPr/>
            </p:nvCxnSpPr>
            <p:spPr>
              <a:xfrm rot="16200000" flipH="1">
                <a:off x="3789587" y="2075092"/>
                <a:ext cx="671850" cy="3571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stCxn id="8" idx="2"/>
              </p:cNvCxnSpPr>
              <p:nvPr/>
            </p:nvCxnSpPr>
            <p:spPr>
              <a:xfrm rot="16200000" flipH="1">
                <a:off x="4182496" y="1682183"/>
                <a:ext cx="671850" cy="821537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6356205" y="3940759"/>
            <a:ext cx="2427571" cy="437274"/>
            <a:chOff x="3786183" y="1214428"/>
            <a:chExt cx="2112523" cy="714380"/>
          </a:xfrm>
        </p:grpSpPr>
        <p:sp>
          <p:nvSpPr>
            <p:cNvPr id="15" name="圆角矩形 14"/>
            <p:cNvSpPr/>
            <p:nvPr/>
          </p:nvSpPr>
          <p:spPr>
            <a:xfrm>
              <a:off x="3786183" y="1214428"/>
              <a:ext cx="2112523" cy="7143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57620" y="1285865"/>
              <a:ext cx="2039720" cy="502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1"/>
                  </a:solidFill>
                </a:rPr>
                <a:t>Non-core business aspects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643570" y="3012064"/>
            <a:ext cx="1571636" cy="928694"/>
            <a:chOff x="5643570" y="2928940"/>
            <a:chExt cx="1571636" cy="928694"/>
          </a:xfrm>
        </p:grpSpPr>
        <p:cxnSp>
          <p:nvCxnSpPr>
            <p:cNvPr id="18" name="直接箭头连接符 17"/>
            <p:cNvCxnSpPr/>
            <p:nvPr/>
          </p:nvCxnSpPr>
          <p:spPr>
            <a:xfrm>
              <a:off x="5715008" y="2928940"/>
              <a:ext cx="1500198" cy="92869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5643570" y="3643320"/>
              <a:ext cx="1571636" cy="21431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lang="en-GB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0788" y="1725334"/>
            <a:ext cx="16002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圆角矩形 52"/>
          <p:cNvSpPr/>
          <p:nvPr/>
        </p:nvSpPr>
        <p:spPr>
          <a:xfrm>
            <a:off x="4000496" y="3463218"/>
            <a:ext cx="928694" cy="785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Core  business function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357290" y="3391780"/>
            <a:ext cx="642942" cy="928694"/>
            <a:chOff x="1500166" y="3571882"/>
            <a:chExt cx="642942" cy="928694"/>
          </a:xfrm>
        </p:grpSpPr>
        <p:sp>
          <p:nvSpPr>
            <p:cNvPr id="55" name="矩形 54"/>
            <p:cNvSpPr/>
            <p:nvPr/>
          </p:nvSpPr>
          <p:spPr>
            <a:xfrm>
              <a:off x="1571604" y="3571882"/>
              <a:ext cx="571504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00166" y="3786196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643173" y="3391780"/>
            <a:ext cx="678026" cy="928694"/>
            <a:chOff x="2786050" y="3571882"/>
            <a:chExt cx="571504" cy="928694"/>
          </a:xfrm>
        </p:grpSpPr>
        <p:sp>
          <p:nvSpPr>
            <p:cNvPr id="58" name="矩形 57"/>
            <p:cNvSpPr/>
            <p:nvPr/>
          </p:nvSpPr>
          <p:spPr>
            <a:xfrm>
              <a:off x="2857488" y="3571882"/>
              <a:ext cx="500066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786050" y="3786196"/>
              <a:ext cx="536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log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572132" y="3391780"/>
            <a:ext cx="712054" cy="928694"/>
            <a:chOff x="5786446" y="3571882"/>
            <a:chExt cx="712054" cy="928694"/>
          </a:xfrm>
        </p:grpSpPr>
        <p:sp>
          <p:nvSpPr>
            <p:cNvPr id="61" name="矩形 60"/>
            <p:cNvSpPr/>
            <p:nvPr/>
          </p:nvSpPr>
          <p:spPr>
            <a:xfrm>
              <a:off x="5857884" y="3571882"/>
              <a:ext cx="552085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786446" y="3786196"/>
              <a:ext cx="7120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log</a:t>
              </a: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858016" y="3391780"/>
            <a:ext cx="662360" cy="928694"/>
            <a:chOff x="7052911" y="3571882"/>
            <a:chExt cx="662360" cy="928694"/>
          </a:xfrm>
        </p:grpSpPr>
        <p:sp>
          <p:nvSpPr>
            <p:cNvPr id="64" name="矩形 63"/>
            <p:cNvSpPr/>
            <p:nvPr/>
          </p:nvSpPr>
          <p:spPr>
            <a:xfrm>
              <a:off x="7124348" y="3571882"/>
              <a:ext cx="590923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052911" y="3857634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7318" y="1730394"/>
            <a:ext cx="4465637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7" name="组合 66"/>
          <p:cNvGrpSpPr/>
          <p:nvPr/>
        </p:nvGrpSpPr>
        <p:grpSpPr>
          <a:xfrm>
            <a:off x="1714479" y="2869689"/>
            <a:ext cx="1975008" cy="450653"/>
            <a:chOff x="1857356" y="3049791"/>
            <a:chExt cx="1817008" cy="450653"/>
          </a:xfrm>
        </p:grpSpPr>
        <p:sp>
          <p:nvSpPr>
            <p:cNvPr id="68" name="左大括号 67"/>
            <p:cNvSpPr/>
            <p:nvPr/>
          </p:nvSpPr>
          <p:spPr>
            <a:xfrm rot="5400000">
              <a:off x="2285984" y="2714626"/>
              <a:ext cx="357190" cy="1214446"/>
            </a:xfrm>
            <a:prstGeom prst="leftBrace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2405772" y="3049791"/>
              <a:ext cx="12685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Before aspects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015057" y="2869689"/>
            <a:ext cx="1777365" cy="450653"/>
            <a:chOff x="6157930" y="3049791"/>
            <a:chExt cx="1862815" cy="450653"/>
          </a:xfrm>
        </p:grpSpPr>
        <p:sp>
          <p:nvSpPr>
            <p:cNvPr id="71" name="左大括号 70"/>
            <p:cNvSpPr/>
            <p:nvPr/>
          </p:nvSpPr>
          <p:spPr>
            <a:xfrm rot="5400000">
              <a:off x="6615130" y="2686054"/>
              <a:ext cx="357190" cy="1271590"/>
            </a:xfrm>
            <a:prstGeom prst="leftBrace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6731795" y="3049791"/>
              <a:ext cx="12889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After aspects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右箭头 72"/>
          <p:cNvSpPr/>
          <p:nvPr/>
        </p:nvSpPr>
        <p:spPr>
          <a:xfrm>
            <a:off x="2071670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右箭头 73"/>
          <p:cNvSpPr/>
          <p:nvPr/>
        </p:nvSpPr>
        <p:spPr>
          <a:xfrm>
            <a:off x="3357554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>
          <a:xfrm>
            <a:off x="5000628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右箭头 75"/>
          <p:cNvSpPr/>
          <p:nvPr/>
        </p:nvSpPr>
        <p:spPr>
          <a:xfrm>
            <a:off x="6286512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571472" y="3463218"/>
            <a:ext cx="785818" cy="500066"/>
            <a:chOff x="714348" y="3643320"/>
            <a:chExt cx="785818" cy="500066"/>
          </a:xfrm>
        </p:grpSpPr>
        <p:sp>
          <p:nvSpPr>
            <p:cNvPr id="78" name="右箭头 77"/>
            <p:cNvSpPr/>
            <p:nvPr/>
          </p:nvSpPr>
          <p:spPr>
            <a:xfrm>
              <a:off x="714348" y="3929072"/>
              <a:ext cx="78581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714348" y="3643320"/>
              <a:ext cx="7809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request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572395" y="3512631"/>
            <a:ext cx="920445" cy="450653"/>
            <a:chOff x="7715272" y="3692733"/>
            <a:chExt cx="1004122" cy="450653"/>
          </a:xfrm>
        </p:grpSpPr>
        <p:sp>
          <p:nvSpPr>
            <p:cNvPr id="81" name="右箭头 80"/>
            <p:cNvSpPr/>
            <p:nvPr/>
          </p:nvSpPr>
          <p:spPr>
            <a:xfrm>
              <a:off x="7786710" y="3929072"/>
              <a:ext cx="78581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7715272" y="3692733"/>
              <a:ext cx="10041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response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8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7317" y="881932"/>
            <a:ext cx="622698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en-GB"/>
          </a:p>
        </p:txBody>
      </p:sp>
      <p:sp>
        <p:nvSpPr>
          <p:cNvPr id="6" name="Google Shape;86;p16"/>
          <p:cNvSpPr txBox="1"/>
          <p:nvPr/>
        </p:nvSpPr>
        <p:spPr>
          <a:xfrm>
            <a:off x="1607590" y="1663977"/>
            <a:ext cx="6130173" cy="136324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has_before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(item), 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&amp;&gt;::value;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)</a:t>
            </a:r>
          </a:p>
          <a:p>
            <a:r>
              <a:rPr lang="en-US" altLang="zh-CN" sz="1100" dirty="0" smtClean="0"/>
              <a:t>    r = </a:t>
            </a:r>
            <a:r>
              <a:rPr lang="en-US" altLang="zh-CN" sz="1100" dirty="0" err="1" smtClean="0"/>
              <a:t>item.before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res);</a:t>
            </a:r>
          </a:p>
          <a:p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has_after_mtd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has_after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(item), 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&amp;&gt;::value;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has_after_mtd</a:t>
            </a:r>
            <a:r>
              <a:rPr lang="en-US" altLang="zh-CN" sz="1100" dirty="0" smtClean="0"/>
              <a:t>)</a:t>
            </a:r>
          </a:p>
          <a:p>
            <a:r>
              <a:rPr lang="en-US" altLang="zh-CN" sz="1100" dirty="0" smtClean="0"/>
              <a:t>    r = </a:t>
            </a:r>
            <a:r>
              <a:rPr lang="en-US" altLang="zh-CN" sz="1100" dirty="0" err="1" smtClean="0"/>
              <a:t>item.after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res);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AOP(</a:t>
            </a:r>
            <a:r>
              <a:rPr lang="en-US" dirty="0" smtClean="0"/>
              <a:t>Aspect Oriented Programming)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lang="en-GB"/>
          </a:p>
        </p:txBody>
      </p:sp>
      <p:sp>
        <p:nvSpPr>
          <p:cNvPr id="5" name="Google Shape;71;p15"/>
          <p:cNvSpPr txBox="1"/>
          <p:nvPr/>
        </p:nvSpPr>
        <p:spPr>
          <a:xfrm>
            <a:off x="748145" y="1633670"/>
            <a:ext cx="7800109" cy="250884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(member)\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&gt;\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has_##member\</a:t>
            </a:r>
          </a:p>
          <a:p>
            <a:r>
              <a:rPr lang="en-US" altLang="zh-CN" sz="1100" dirty="0" smtClean="0"/>
              <a:t>{\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US" altLang="zh-CN" sz="1100" dirty="0" smtClean="0"/>
              <a:t>:\</a:t>
            </a:r>
          </a:p>
          <a:p>
            <a:r>
              <a:rPr lang="en-US" altLang="zh-CN" sz="1100" dirty="0" smtClean="0"/>
              <a:t>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U&gt;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Check(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) -&gt;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U</a:t>
            </a:r>
            <a:r>
              <a:rPr lang="en-US" altLang="zh-CN" sz="1100" dirty="0" smtClean="0"/>
              <a:t>&gt;().member(std::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&gt;()...),  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true_type</a:t>
            </a:r>
            <a:r>
              <a:rPr lang="en-US" altLang="zh-CN" sz="1100" dirty="0" smtClean="0"/>
              <a:t>()); 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U&gt;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Check(...);\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altLang="zh-CN" sz="1100" dirty="0" smtClean="0"/>
              <a:t>:\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{value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is_same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(Check&lt;</a:t>
            </a:r>
            <a:r>
              <a:rPr lang="en-US" altLang="zh-CN" sz="1100" dirty="0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-US" altLang="zh-CN" sz="1100" dirty="0" smtClean="0"/>
              <a:t>&gt;(0)),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true_type</a:t>
            </a:r>
            <a:r>
              <a:rPr lang="en-US" altLang="zh-CN" sz="1100" dirty="0" smtClean="0"/>
              <a:t>&gt;::value};\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(before)</a:t>
            </a:r>
          </a:p>
          <a:p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(after)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20367" y="4253563"/>
            <a:ext cx="5532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AOP in feather 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https://github.com/qicosmos/feather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编译期计算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类型计算</a:t>
            </a:r>
            <a:endParaRPr lang="en-US" altLang="zh-CN" dirty="0" smtClean="0"/>
          </a:p>
          <a:p>
            <a:r>
              <a:rPr lang="zh-CN" altLang="en-US" dirty="0" smtClean="0"/>
              <a:t>类型推导</a:t>
            </a:r>
            <a:endParaRPr lang="en-US" altLang="zh-CN" dirty="0" smtClean="0"/>
          </a:p>
          <a:p>
            <a:r>
              <a:rPr lang="zh-CN" altLang="en-US" dirty="0" smtClean="0"/>
              <a:t>类型萃取</a:t>
            </a:r>
            <a:endParaRPr lang="en-US" altLang="zh-CN" dirty="0" smtClean="0"/>
          </a:p>
          <a:p>
            <a:r>
              <a:rPr lang="zh-CN" altLang="en-US" dirty="0" smtClean="0"/>
              <a:t>类型转换</a:t>
            </a:r>
            <a:endParaRPr lang="en-US" altLang="zh-CN" dirty="0" smtClean="0"/>
          </a:p>
          <a:p>
            <a:r>
              <a:rPr lang="zh-CN" altLang="en-US" dirty="0" smtClean="0"/>
              <a:t>数值计算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lang="en-GB"/>
          </a:p>
        </p:txBody>
      </p:sp>
      <p:sp>
        <p:nvSpPr>
          <p:cNvPr id="7" name="矩形 6"/>
          <p:cNvSpPr/>
          <p:nvPr/>
        </p:nvSpPr>
        <p:spPr>
          <a:xfrm>
            <a:off x="1858296" y="2494062"/>
            <a:ext cx="3752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表达式模版，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Xtensor</a:t>
            </a:r>
            <a:r>
              <a:rPr lang="en-US" altLang="zh-CN" sz="1600" dirty="0" smtClean="0">
                <a:solidFill>
                  <a:schemeClr val="tx1"/>
                </a:solidFill>
              </a:rPr>
              <a:t>, Eigen,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Mshadow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524" y="0"/>
            <a:ext cx="9153524" cy="350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17185"/>
            <a:ext cx="9077324" cy="3126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586347" y="1143003"/>
            <a:ext cx="6082144" cy="311034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function_traits_impl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/>
              <a:t>arity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) 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stl_function_type</a:t>
            </a:r>
            <a:r>
              <a:rPr lang="en-US" altLang="zh-CN" sz="1100" dirty="0" smtClean="0"/>
              <a:t> =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function_type</a:t>
            </a:r>
            <a:r>
              <a:rPr lang="en-US" altLang="zh-CN" sz="1100" dirty="0" smtClean="0"/>
              <a:t>&gt;;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(*</a:t>
            </a:r>
            <a:r>
              <a:rPr lang="en-US" altLang="zh-CN" sz="1100" dirty="0" smtClean="0">
                <a:solidFill>
                  <a:srgbClr val="4D9AC4"/>
                </a:solidFill>
              </a:rPr>
              <a:t>pointer</a:t>
            </a:r>
            <a:r>
              <a:rPr lang="en-US" altLang="zh-CN" sz="1100" dirty="0" smtClean="0"/>
              <a:t>)(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(I</a:t>
            </a:r>
            <a:r>
              <a:rPr lang="en-US" altLang="zh-CN" sz="1100" dirty="0" smtClean="0"/>
              <a:t> &lt; </a:t>
            </a:r>
            <a:r>
              <a:rPr lang="en-US" altLang="zh-CN" sz="1100" dirty="0" err="1" smtClean="0"/>
              <a:t>arity</a:t>
            </a:r>
            <a:r>
              <a:rPr lang="en-US" altLang="zh-CN" sz="1100" dirty="0" smtClean="0"/>
              <a:t>, "</a:t>
            </a:r>
            <a:r>
              <a:rPr lang="en-US" altLang="zh-CN" sz="1100" dirty="0" smtClean="0">
                <a:solidFill>
                  <a:srgbClr val="FF9933"/>
                </a:solidFill>
              </a:rPr>
              <a:t>index is out of range, index must less than </a:t>
            </a:r>
            <a:r>
              <a:rPr lang="en-US" altLang="zh-CN" sz="1100" dirty="0" err="1" smtClean="0">
                <a:solidFill>
                  <a:srgbClr val="FF9933"/>
                </a:solidFill>
              </a:rPr>
              <a:t>sizeof</a:t>
            </a:r>
            <a:r>
              <a:rPr lang="en-US" altLang="zh-CN" sz="1100" dirty="0" smtClean="0">
                <a:solidFill>
                  <a:srgbClr val="FF9933"/>
                </a:solidFill>
              </a:rPr>
              <a:t> </a:t>
            </a:r>
            <a:r>
              <a:rPr lang="en-US" altLang="zh-CN" sz="1100" dirty="0" err="1" smtClean="0">
                <a:solidFill>
                  <a:srgbClr val="FF9933"/>
                </a:solidFill>
              </a:rPr>
              <a:t>Args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tuple_element</a:t>
            </a:r>
            <a:r>
              <a:rPr lang="en-US" altLang="zh-CN" sz="1100" dirty="0" smtClean="0"/>
              <a:t>&lt;I,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 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remove_cv_t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remove_reference_t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&gt;&gt;...&gt;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args_type_t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91775" y="4253563"/>
            <a:ext cx="6365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function_traits</a:t>
            </a:r>
            <a:r>
              <a:rPr lang="en-US" altLang="zh-CN" sz="1800" dirty="0" smtClean="0">
                <a:solidFill>
                  <a:srgbClr val="FFFFFF"/>
                </a:solidFill>
                <a:hlinkClick r:id="rId3"/>
              </a:rPr>
              <a:t> in 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cinatra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https://github.com/qicosmos/cinatra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rpc</a:t>
            </a:r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891599" y="1536647"/>
            <a:ext cx="5721000" cy="160834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b) 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a + b; }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/>
              <a:t>     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translate(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orignal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             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temp = </a:t>
            </a:r>
            <a:r>
              <a:rPr lang="en-US" altLang="zh-CN" sz="1100" dirty="0" err="1" smtClean="0"/>
              <a:t>orignal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for</a:t>
            </a:r>
            <a:r>
              <a:rPr lang="en-US" altLang="zh-CN" sz="1100" dirty="0" smtClean="0"/>
              <a:t>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c : temp) c = </a:t>
            </a:r>
            <a:r>
              <a:rPr lang="en-US" altLang="zh-CN" sz="1100" dirty="0" err="1" smtClean="0"/>
              <a:t>toupper</a:t>
            </a:r>
            <a:r>
              <a:rPr lang="en-US" altLang="zh-CN" sz="1100" dirty="0" smtClean="0"/>
              <a:t>(c);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temp;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 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877742" y="3199163"/>
            <a:ext cx="5721000" cy="59005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rpc_server</a:t>
            </a:r>
            <a:r>
              <a:rPr lang="en-US" altLang="zh-CN" sz="1100" dirty="0" smtClean="0"/>
              <a:t> server;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F9933"/>
                </a:solidFill>
              </a:rPr>
              <a:t>add</a:t>
            </a:r>
            <a:r>
              <a:rPr lang="en-US" altLang="zh-CN" sz="1100" dirty="0" smtClean="0"/>
              <a:t>", &amp;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::add, &amp;</a:t>
            </a:r>
            <a:r>
              <a:rPr lang="en-US" altLang="zh-CN" sz="1100" dirty="0" err="1" smtClean="0"/>
              <a:t>rpc_srv</a:t>
            </a:r>
            <a:r>
              <a:rPr lang="en-US" altLang="zh-CN" sz="1100" dirty="0" smtClean="0"/>
              <a:t>);</a:t>
            </a:r>
          </a:p>
          <a:p>
            <a:r>
              <a:rPr lang="nb-NO" altLang="zh-CN" sz="1100" dirty="0" smtClean="0"/>
              <a:t>server.register_handler("</a:t>
            </a:r>
            <a:r>
              <a:rPr lang="nb-NO" altLang="zh-CN" sz="1100" dirty="0" smtClean="0">
                <a:solidFill>
                  <a:srgbClr val="FF9933"/>
                </a:solidFill>
              </a:rPr>
              <a:t>translate</a:t>
            </a:r>
            <a:r>
              <a:rPr lang="nb-NO" altLang="zh-CN" sz="1100" dirty="0" smtClean="0"/>
              <a:t>", &amp;</a:t>
            </a:r>
            <a:r>
              <a:rPr lang="nb-NO" altLang="zh-CN" sz="1100" dirty="0" smtClean="0">
                <a:solidFill>
                  <a:srgbClr val="4D9AC4"/>
                </a:solidFill>
              </a:rPr>
              <a:t>rpc_service</a:t>
            </a:r>
            <a:r>
              <a:rPr lang="nb-NO" altLang="zh-CN" sz="1100" dirty="0" smtClean="0"/>
              <a:t>::translate, &amp;rpc_srv);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08633" y="4399028"/>
            <a:ext cx="6737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Modern C++ 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2"/>
              </a:rPr>
              <a:t>rpc</a:t>
            </a:r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2"/>
              </a:rPr>
              <a:t>rest_rpc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https://github.com/qicosmos/rest_rpc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1870814" y="3836471"/>
            <a:ext cx="5721000" cy="59005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result = </a:t>
            </a:r>
            <a:r>
              <a:rPr lang="en-US" altLang="zh-CN" sz="1100" dirty="0" err="1" smtClean="0"/>
              <a:t>client.call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add</a:t>
            </a:r>
            <a:r>
              <a:rPr lang="en-US" altLang="zh-CN" sz="1100" dirty="0" smtClean="0"/>
              <a:t>", 1, 2);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result = </a:t>
            </a:r>
            <a:r>
              <a:rPr lang="en-US" altLang="zh-CN" sz="1100" dirty="0" err="1" smtClean="0"/>
              <a:t>client.call</a:t>
            </a:r>
            <a:r>
              <a:rPr lang="en-US" altLang="zh-CN" sz="1100" dirty="0" smtClean="0"/>
              <a:t>&lt;std::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-US" altLang="zh-CN" sz="1100" dirty="0" smtClean="0"/>
              <a:t>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translate</a:t>
            </a:r>
            <a:r>
              <a:rPr lang="en-US" altLang="zh-CN" sz="1100" dirty="0" smtClean="0"/>
              <a:t>", "</a:t>
            </a:r>
            <a:r>
              <a:rPr lang="en-US" altLang="zh-CN" sz="1100" dirty="0" smtClean="0">
                <a:solidFill>
                  <a:srgbClr val="FD9517"/>
                </a:solidFill>
              </a:rPr>
              <a:t>hello</a:t>
            </a:r>
            <a:r>
              <a:rPr lang="en-US" altLang="zh-CN" sz="1100" dirty="0" smtClean="0"/>
              <a:t>");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2" y="2812474"/>
            <a:ext cx="5721000" cy="17803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invoker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void apply(const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* data,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size,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 codec;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codec.unpack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&gt;(data, size);</a:t>
            </a:r>
          </a:p>
          <a:p>
            <a:r>
              <a:rPr lang="en-US" altLang="zh-CN" sz="1100" dirty="0" smtClean="0"/>
              <a:t>         call(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result,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26665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register_nonmember_func</a:t>
            </a:r>
            <a:r>
              <a:rPr lang="en-US" altLang="zh-CN" sz="1100" dirty="0" smtClean="0"/>
              <a:t>(std::string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name,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f)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this-</a:t>
            </a:r>
            <a:r>
              <a:rPr lang="en-US" altLang="zh-CN" sz="1100" dirty="0" smtClean="0"/>
              <a:t>&gt;</a:t>
            </a:r>
            <a:r>
              <a:rPr lang="en-US" altLang="zh-CN" sz="1100" dirty="0" err="1" smtClean="0"/>
              <a:t>map_invokers</a:t>
            </a:r>
            <a:r>
              <a:rPr lang="en-US" altLang="zh-CN" sz="1100" dirty="0" smtClean="0"/>
              <a:t>_[name] = { std::bind(&amp;invoker&lt;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&gt;::apply, f,   std::placeholders::_1,</a:t>
            </a:r>
            <a:r>
              <a:rPr lang="da-DK" altLang="zh-CN" sz="1100" dirty="0" smtClean="0"/>
              <a:t>   std::placeholders::_2, std::placeholders::_3) };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3583824" y="3539841"/>
            <a:ext cx="3066358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607127"/>
            <a:ext cx="5721000" cy="233449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... I,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result_of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call_helper</a:t>
            </a:r>
            <a:r>
              <a:rPr lang="en-US" altLang="zh-CN" sz="1100" dirty="0" smtClean="0"/>
              <a:t>(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 f,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&lt;I...&gt;&amp;,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...&gt;&amp; </a:t>
            </a:r>
            <a:r>
              <a:rPr lang="en-US" altLang="zh-CN" sz="1100" dirty="0" err="1" smtClean="0"/>
              <a:t>tup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f(std::get&lt;I&gt;(</a:t>
            </a:r>
            <a:r>
              <a:rPr lang="en-US" altLang="zh-CN" sz="1100" dirty="0" err="1" smtClean="0"/>
              <a:t>tup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is_void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result_of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&gt;::value&gt;::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</a:p>
          <a:p>
            <a:r>
              <a:rPr lang="en-US" altLang="zh-CN" sz="1100" dirty="0" smtClean="0">
                <a:sym typeface="Roboto Mono"/>
              </a:rPr>
              <a:t>call(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 f,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...&gt;&amp;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call_helper</a:t>
            </a:r>
            <a:r>
              <a:rPr lang="en-US" altLang="zh-CN" sz="1100" dirty="0" smtClean="0"/>
              <a:t>(f,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make_index_sequence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)&gt;{},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    result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pack_args_str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result_code</a:t>
            </a:r>
            <a:r>
              <a:rPr lang="en-US" altLang="zh-CN" sz="1100" dirty="0" smtClean="0"/>
              <a:t>::OK);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2274568" y="3366656"/>
            <a:ext cx="4264777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02;p27"/>
          <p:cNvSpPr/>
          <p:nvPr/>
        </p:nvSpPr>
        <p:spPr>
          <a:xfrm>
            <a:off x="2842606" y="2189019"/>
            <a:ext cx="1292976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lang="en-GB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85" y="2688422"/>
            <a:ext cx="5714286" cy="20380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398013" y="2910205"/>
            <a:ext cx="108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reflection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21918" y="2910205"/>
            <a:ext cx="108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reflection</a:t>
            </a:r>
          </a:p>
        </p:txBody>
      </p:sp>
      <p:sp>
        <p:nvSpPr>
          <p:cNvPr id="11" name="Google Shape;173;p25"/>
          <p:cNvSpPr txBox="1"/>
          <p:nvPr/>
        </p:nvSpPr>
        <p:spPr>
          <a:xfrm>
            <a:off x="1856962" y="1564317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 name;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         age;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FF9933"/>
                </a:solidFill>
              </a:rPr>
              <a:t>REFLECTION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, name, age)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序列化引擎</a:t>
            </a:r>
            <a:endParaRPr lang="en-US" altLang="zh-CN" dirty="0" smtClean="0"/>
          </a:p>
          <a:p>
            <a:r>
              <a:rPr lang="en-US" altLang="zh-CN" dirty="0" smtClean="0"/>
              <a:t>ORM</a:t>
            </a:r>
          </a:p>
          <a:p>
            <a:r>
              <a:rPr lang="zh-CN" altLang="en-US" dirty="0" smtClean="0"/>
              <a:t>协议适配器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027648" y="4087313"/>
            <a:ext cx="762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基于编译期反射的序列化引擎</a:t>
            </a:r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iguana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https://github.com/qicosmos/iguana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  <p:sp>
        <p:nvSpPr>
          <p:cNvPr id="21" name="Google Shape;173;p25"/>
          <p:cNvSpPr txBox="1"/>
          <p:nvPr/>
        </p:nvSpPr>
        <p:spPr>
          <a:xfrm>
            <a:off x="2570472" y="1308004"/>
            <a:ext cx="5721000" cy="125508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 p = {"</a:t>
            </a:r>
            <a:r>
              <a:rPr lang="en-US" altLang="zh-CN" sz="1100" dirty="0" smtClean="0">
                <a:solidFill>
                  <a:srgbClr val="FF9933"/>
                </a:solidFill>
              </a:rPr>
              <a:t>tom</a:t>
            </a:r>
            <a:r>
              <a:rPr lang="en-US" altLang="zh-CN" sz="1100" dirty="0" smtClean="0"/>
              <a:t>", 20};</a:t>
            </a:r>
          </a:p>
          <a:p>
            <a:r>
              <a:rPr lang="en-US" altLang="zh-CN" sz="1100" dirty="0" smtClean="0"/>
              <a:t>iguana::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string_stream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to_xml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, p);</a:t>
            </a:r>
            <a:endParaRPr lang="en-US" altLang="zh-CN" sz="1100" dirty="0" smtClean="0">
              <a:sym typeface="Roboto Mono"/>
            </a:endParaRPr>
          </a:p>
          <a:p>
            <a:r>
              <a:rPr lang="en-US" altLang="zh-CN" sz="1100" dirty="0" err="1" smtClean="0">
                <a:sym typeface="Roboto Mono"/>
              </a:rPr>
              <a:t>to_json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ym typeface="Roboto Mono"/>
              </a:rPr>
              <a:t>to_msgpack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olidFill>
                  <a:schemeClr val="tx2"/>
                </a:solidFill>
                <a:sym typeface="Roboto Mono"/>
              </a:rPr>
              <a:t>to_protobuf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3" name="Google Shape;173;p25"/>
          <p:cNvSpPr txBox="1"/>
          <p:nvPr/>
        </p:nvSpPr>
        <p:spPr>
          <a:xfrm>
            <a:off x="2577398" y="2728093"/>
            <a:ext cx="5721000" cy="127586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mysql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mysql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sqlite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sqlite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postgresql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postgres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mysql.create_datatable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sqlite.create_datatable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postgres.create_datatable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48430" y="4392109"/>
            <a:ext cx="716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基于编译期反射的</a:t>
            </a:r>
            <a:r>
              <a:rPr lang="en-US" altLang="zh-CN" sz="1800" dirty="0" smtClean="0">
                <a:solidFill>
                  <a:srgbClr val="FFFFFF"/>
                </a:solidFill>
                <a:hlinkClick r:id="rId3"/>
              </a:rPr>
              <a:t>ORM</a:t>
            </a:r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ormpp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https://github.com/qicosmos/ormpp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从运行期到编译期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Value to Type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zh-CN" altLang="en-US" sz="1800" dirty="0" smtClean="0"/>
              <a:t>从编译期到运行期</a:t>
            </a: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sz="1800" dirty="0" smtClean="0"/>
              <a:t>	Type to Value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lang="en-GB"/>
          </a:p>
        </p:txBody>
      </p:sp>
      <p:sp>
        <p:nvSpPr>
          <p:cNvPr id="13" name="Google Shape;173;p25"/>
          <p:cNvSpPr txBox="1"/>
          <p:nvPr/>
        </p:nvSpPr>
        <p:spPr>
          <a:xfrm>
            <a:off x="2590805" y="1626690"/>
            <a:ext cx="5361240" cy="5761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val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5&gt;{};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int_type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val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173;p25"/>
          <p:cNvSpPr txBox="1"/>
          <p:nvPr/>
        </p:nvSpPr>
        <p:spPr>
          <a:xfrm>
            <a:off x="2590804" y="2942872"/>
            <a:ext cx="5361240" cy="5761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v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val</a:t>
            </a:r>
            <a:r>
              <a:rPr lang="en-US" altLang="zh-CN" sz="1100" dirty="0" smtClean="0"/>
              <a:t>)::value;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9691" y="1315944"/>
            <a:ext cx="5166300" cy="28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2243017" y="3387681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chemeClr val="tx1"/>
                </a:solidFill>
              </a:rPr>
              <a:t>编译期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33126" y="340846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chemeClr val="tx1"/>
                </a:solidFill>
              </a:rPr>
              <a:t>运行期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GB"/>
          </a:p>
        </p:txBody>
      </p:sp>
      <p:grpSp>
        <p:nvGrpSpPr>
          <p:cNvPr id="5" name="Google Shape;379;p43"/>
          <p:cNvGrpSpPr/>
          <p:nvPr/>
        </p:nvGrpSpPr>
        <p:grpSpPr>
          <a:xfrm>
            <a:off x="2245806" y="1293459"/>
            <a:ext cx="4168847" cy="2710511"/>
            <a:chOff x="5349225" y="787763"/>
            <a:chExt cx="3186551" cy="2124374"/>
          </a:xfrm>
        </p:grpSpPr>
        <p:pic>
          <p:nvPicPr>
            <p:cNvPr id="6" name="Google Shape;380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9225" y="787763"/>
              <a:ext cx="3186551" cy="2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381;p43"/>
            <p:cNvSpPr txBox="1"/>
            <p:nvPr/>
          </p:nvSpPr>
          <p:spPr>
            <a:xfrm>
              <a:off x="5782475" y="886350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chemeClr val="dk1"/>
                  </a:solidFill>
                </a:rPr>
                <a:t>!!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模版元</a:t>
              </a:r>
              <a:r>
                <a:rPr lang="en-US" altLang="zh-CN" sz="2400" b="1" dirty="0" smtClean="0">
                  <a:solidFill>
                    <a:schemeClr val="dk1"/>
                  </a:solidFill>
                </a:rPr>
                <a:t/>
              </a:r>
              <a:br>
                <a:rPr lang="en-US" altLang="zh-CN" sz="2400" b="1" dirty="0" smtClean="0">
                  <a:solidFill>
                    <a:schemeClr val="dk1"/>
                  </a:solidFill>
                </a:rPr>
              </a:br>
              <a:r>
                <a:rPr lang="en-GB" sz="2400" b="1" dirty="0" smtClean="0">
                  <a:solidFill>
                    <a:schemeClr val="dk1"/>
                  </a:solidFill>
                </a:rPr>
                <a:t>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代码墙</a:t>
              </a:r>
              <a:r>
                <a:rPr lang="en-GB" sz="2400" b="1" dirty="0" smtClean="0">
                  <a:solidFill>
                    <a:schemeClr val="dk1"/>
                  </a:solidFill>
                </a:rPr>
                <a:t>!! </a:t>
              </a:r>
              <a:endParaRPr sz="2400" b="1" dirty="0">
                <a:solidFill>
                  <a:schemeClr val="dk1"/>
                </a:solidFill>
              </a:endParaRPr>
            </a:p>
          </p:txBody>
        </p:sp>
        <p:sp>
          <p:nvSpPr>
            <p:cNvPr id="8" name="Google Shape;382;p43"/>
            <p:cNvSpPr txBox="1"/>
            <p:nvPr/>
          </p:nvSpPr>
          <p:spPr>
            <a:xfrm>
              <a:off x="5893666" y="2430813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dirty="0" smtClean="0">
                  <a:solidFill>
                    <a:schemeClr val="dk1"/>
                  </a:solidFill>
                </a:rPr>
                <a:t>在中国</a:t>
              </a:r>
              <a:r>
                <a:rPr lang="en-US" altLang="zh-CN" sz="1800" b="1" dirty="0" smtClean="0">
                  <a:solidFill>
                    <a:schemeClr val="dk1"/>
                  </a:solidFill>
                </a:rPr>
                <a:t>C++</a:t>
              </a:r>
              <a:r>
                <a:rPr lang="zh-CN" altLang="en-US" sz="1800" b="1" dirty="0" smtClean="0">
                  <a:solidFill>
                    <a:schemeClr val="dk1"/>
                  </a:solidFill>
                </a:rPr>
                <a:t>大会上</a:t>
              </a:r>
              <a:r>
                <a:rPr lang="en-GB" sz="1800" b="1" dirty="0" smtClean="0">
                  <a:solidFill>
                    <a:schemeClr val="dk1"/>
                  </a:solidFill>
                </a:rPr>
                <a:t>??</a:t>
              </a:r>
              <a:endParaRPr sz="1800" b="1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如何根据一个运行时的值调用一个编译期模版函数？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r>
              <a:rPr lang="zh-CN" altLang="en-US" dirty="0" smtClean="0"/>
              <a:t>如何将运行时的网络数据映射为一个函数调用？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505691" y="1136073"/>
            <a:ext cx="1730733" cy="308956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N&gt;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fun() {}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en-US" altLang="zh-CN" sz="1100" dirty="0" smtClean="0"/>
              <a:t> (n){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0:</a:t>
            </a:r>
          </a:p>
          <a:p>
            <a:r>
              <a:rPr lang="en-US" altLang="zh-CN" sz="1100" dirty="0" smtClean="0"/>
              <a:t>             fun&lt;0&gt;();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1:</a:t>
            </a:r>
          </a:p>
          <a:p>
            <a:r>
              <a:rPr lang="en-US" altLang="zh-CN" sz="1100" dirty="0" smtClean="0"/>
              <a:t>             fun&lt;1&gt;();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2:</a:t>
            </a:r>
          </a:p>
          <a:p>
            <a:r>
              <a:rPr lang="en-US" altLang="zh-CN" sz="1100" dirty="0" smtClean="0"/>
              <a:t>             fun&lt;2&gt;();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default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pic>
        <p:nvPicPr>
          <p:cNvPr id="3074" name="Picture 2" descr="http://inews.gtimg.com/newsapp_match/0/3967692637/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75536" y="1773382"/>
            <a:ext cx="3666838" cy="2062596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2221833" y="1378770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schemeClr val="tx1"/>
                </a:solidFill>
              </a:rPr>
              <a:t>foo</a:t>
            </a:r>
            <a:r>
              <a:rPr lang="en-US" altLang="zh-CN" b="1" dirty="0" smtClean="0">
                <a:solidFill>
                  <a:schemeClr val="tx1"/>
                </a:solidFill>
              </a:rPr>
              <a:t>(100)??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Google Shape;173;p25"/>
          <p:cNvSpPr txBox="1"/>
          <p:nvPr/>
        </p:nvSpPr>
        <p:spPr>
          <a:xfrm>
            <a:off x="3283980" y="1149927"/>
            <a:ext cx="1481983" cy="326274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ym typeface="Roboto Mono"/>
              </a:rPr>
              <a:t>foo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en-US" altLang="zh-CN" sz="1100" dirty="0" smtClean="0"/>
              <a:t> (n){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0:</a:t>
            </a:r>
          </a:p>
          <a:p>
            <a:r>
              <a:rPr lang="en-US" altLang="zh-CN" sz="1100" dirty="0" smtClean="0"/>
              <a:t>             fun&lt;0&gt;();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1:</a:t>
            </a:r>
          </a:p>
          <a:p>
            <a:r>
              <a:rPr lang="en-US" altLang="zh-CN" sz="1100" dirty="0" smtClean="0"/>
              <a:t>             fun&lt;1&gt;();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2:</a:t>
            </a:r>
          </a:p>
          <a:p>
            <a:r>
              <a:rPr lang="en-US" altLang="zh-CN" sz="1100" dirty="0" smtClean="0"/>
              <a:t>             fun&lt;2&gt;();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b="1" dirty="0" smtClean="0">
                <a:solidFill>
                  <a:srgbClr val="00B050"/>
                </a:solidFill>
              </a:rPr>
              <a:t>         ……</a:t>
            </a:r>
          </a:p>
          <a:p>
            <a:r>
              <a:rPr lang="en-US" altLang="zh-CN" sz="1100" dirty="0" smtClean="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B050"/>
                </a:solidFill>
              </a:rPr>
              <a:t>99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B050"/>
                </a:solidFill>
              </a:rPr>
              <a:t>             fun&lt;99&gt;()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altLang="zh-CN" sz="1100" dirty="0" smtClean="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default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202;p27"/>
          <p:cNvSpPr/>
          <p:nvPr/>
        </p:nvSpPr>
        <p:spPr>
          <a:xfrm>
            <a:off x="3595255" y="3110345"/>
            <a:ext cx="1011381" cy="60267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607127" y="1156854"/>
            <a:ext cx="6172200" cy="316576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</a:t>
            </a:r>
            <a:r>
              <a:rPr lang="en-US" altLang="zh-CN" sz="1100" dirty="0" smtClean="0"/>
              <a:t> detail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...Is&gt;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ym typeface="Roboto Mono"/>
              </a:rPr>
              <a:t>tuple_switch(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&amp;&amp; t,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&amp;&amp; f,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&lt;Is...&gt;) {</a:t>
            </a:r>
          </a:p>
          <a:p>
            <a:r>
              <a:rPr lang="en-US" altLang="zh-CN" sz="1100" dirty="0" smtClean="0"/>
              <a:t>           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void)std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initializer_list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 {</a:t>
            </a:r>
          </a:p>
          <a:p>
            <a:r>
              <a:rPr lang="en-US" altLang="zh-CN" sz="1100" dirty="0" smtClean="0"/>
              <a:t>                    (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== Is &amp;&amp; (</a:t>
            </a:r>
          </a:p>
          <a:p>
            <a:r>
              <a:rPr lang="en-US" altLang="zh-CN" sz="1100" dirty="0" smtClean="0"/>
              <a:t>                           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void)</a:t>
            </a:r>
            <a:r>
              <a:rPr lang="en-US" altLang="zh-CN" sz="1100" dirty="0" smtClean="0">
                <a:sym typeface="Roboto Mono"/>
              </a:rPr>
              <a:t>std</a:t>
            </a:r>
            <a:r>
              <a:rPr lang="en-US" altLang="zh-CN" sz="1100" dirty="0" smtClean="0"/>
              <a:t>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&gt;(f)(std::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, Is&gt;{}), 0))...</a:t>
            </a:r>
          </a:p>
          <a:p>
            <a:r>
              <a:rPr lang="zh-CN" altLang="en-US" sz="1100" dirty="0" smtClean="0"/>
              <a:t>            </a:t>
            </a:r>
            <a:r>
              <a:rPr lang="en-US" altLang="zh-CN" sz="1100" dirty="0" smtClean="0"/>
              <a:t>};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    } // namespace detail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inline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ym typeface="Roboto Mono"/>
              </a:rPr>
              <a:t>tuple_switch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&amp;&amp; t,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&amp;&amp; f)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N =</a:t>
            </a:r>
          </a:p>
          <a:p>
            <a:r>
              <a:rPr lang="en-US" altLang="zh-CN" sz="1100" dirty="0" smtClean="0"/>
              <a:t>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tuple_size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remove_reference_t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&gt;&gt;::value;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/>
              <a:t>        detail::</a:t>
            </a:r>
            <a:r>
              <a:rPr lang="en-US" altLang="zh-CN" sz="1100" dirty="0" err="1" smtClean="0"/>
              <a:t>tuple_switch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, std::forward&lt;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&gt;(t), std::forward&lt;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&gt;(f),</a:t>
            </a:r>
          </a:p>
          <a:p>
            <a:r>
              <a:rPr lang="en-US" altLang="zh-CN" sz="1100" dirty="0" smtClean="0"/>
              <a:t>             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make_index_sequence</a:t>
            </a:r>
            <a:r>
              <a:rPr lang="en-US" altLang="zh-CN" sz="1100" dirty="0" smtClean="0"/>
              <a:t>&lt;N&gt;{});</a:t>
            </a:r>
          </a:p>
          <a:p>
            <a:r>
              <a:rPr lang="zh-CN" altLang="en-US" sz="1100" dirty="0" smtClean="0"/>
              <a:t>    </a:t>
            </a:r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39635" y="1336964"/>
            <a:ext cx="5458691" cy="141316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foo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tuple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/>
              <a:t>tuple_switch</a:t>
            </a:r>
            <a:r>
              <a:rPr lang="en-US" altLang="zh-CN" sz="1100" dirty="0" smtClean="0"/>
              <a:t>(n,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item)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(item</a:t>
            </a:r>
            <a:r>
              <a:rPr lang="en-US" altLang="zh-CN" sz="1100" dirty="0" smtClean="0"/>
              <a:t>)::value;</a:t>
            </a:r>
          </a:p>
          <a:p>
            <a:r>
              <a:rPr lang="en-US" altLang="zh-CN" sz="1100" dirty="0" smtClean="0"/>
              <a:t>         fun&lt;I&gt;();</a:t>
            </a:r>
          </a:p>
          <a:p>
            <a:r>
              <a:rPr lang="en-US" altLang="zh-CN" sz="1100" dirty="0" smtClean="0"/>
              <a:t>    });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53489" y="2860964"/>
            <a:ext cx="5458691" cy="4502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(1);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(2);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91306" y="3574716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err="1" smtClean="0">
                <a:solidFill>
                  <a:schemeClr val="tx1"/>
                </a:solidFill>
              </a:rPr>
              <a:t>foo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(100)??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246909" y="1156857"/>
            <a:ext cx="6809509" cy="176645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... Is&gt;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make_tuple_from_sequence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&lt;Is...&gt;)-&gt;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err="1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(Is...)) {</a:t>
            </a:r>
          </a:p>
          <a:p>
            <a:r>
              <a:rPr lang="en-US" altLang="zh-CN" sz="1100" dirty="0" smtClean="0"/>
              <a:t>        std::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(Is...);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N&gt;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make_tuple_from_sequence</a:t>
            </a:r>
            <a:r>
              <a:rPr lang="en-US" altLang="zh-CN" sz="1100" dirty="0" smtClean="0"/>
              <a:t>()-&gt;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make_tuple_from_sequence(std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make_index_sequence</a:t>
            </a:r>
            <a:r>
              <a:rPr lang="en-US" altLang="zh-CN" sz="1100" dirty="0" smtClean="0"/>
              <a:t>&lt;N&gt;{}))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make_tuple_from_sequence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make_index_sequence</a:t>
            </a:r>
            <a:r>
              <a:rPr lang="en-US" altLang="zh-CN" sz="1100" dirty="0" smtClean="0"/>
              <a:t>&lt;N&gt;{});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233055" y="3041074"/>
            <a:ext cx="6809509" cy="171103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make_tuple_from_sequence</a:t>
            </a:r>
            <a:r>
              <a:rPr lang="en-US" altLang="zh-CN" sz="1100" dirty="0" smtClean="0">
                <a:sym typeface="Roboto Mono"/>
              </a:rPr>
              <a:t>&lt;100</a:t>
            </a:r>
            <a:r>
              <a:rPr lang="en-US" altLang="zh-CN" sz="1100" dirty="0" smtClean="0"/>
              <a:t>&gt;())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//std::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tuple</a:t>
            </a:r>
            <a:r>
              <a:rPr lang="en-US" altLang="zh-CN" sz="1100" dirty="0" smtClean="0">
                <a:solidFill>
                  <a:srgbClr val="00B050"/>
                </a:solidFill>
              </a:rPr>
              <a:t>&lt;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int</a:t>
            </a:r>
            <a:r>
              <a:rPr lang="en-US" altLang="zh-CN" sz="1100" dirty="0" smtClean="0">
                <a:solidFill>
                  <a:srgbClr val="00B050"/>
                </a:solidFill>
              </a:rPr>
              <a:t>, 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int</a:t>
            </a:r>
            <a:r>
              <a:rPr lang="en-US" altLang="zh-CN" sz="1100" dirty="0" smtClean="0">
                <a:solidFill>
                  <a:srgbClr val="00B050"/>
                </a:solidFill>
              </a:rPr>
              <a:t>, …, 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int</a:t>
            </a:r>
            <a:r>
              <a:rPr lang="en-US" altLang="zh-CN" sz="1100" dirty="0" smtClean="0">
                <a:solidFill>
                  <a:srgbClr val="00B050"/>
                </a:solidFill>
              </a:rPr>
              <a:t>&gt;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tuple_switch</a:t>
            </a:r>
            <a:r>
              <a:rPr lang="en-US" altLang="zh-CN" sz="1100" dirty="0" smtClean="0"/>
              <a:t>(n,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item)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(item</a:t>
            </a:r>
            <a:r>
              <a:rPr lang="en-US" altLang="zh-CN" sz="1100" dirty="0" smtClean="0"/>
              <a:t>)::value;</a:t>
            </a:r>
          </a:p>
          <a:p>
            <a:r>
              <a:rPr lang="en-US" altLang="zh-CN" sz="1100" dirty="0" smtClean="0"/>
              <a:t>                 fun&lt;I&gt;();</a:t>
            </a:r>
          </a:p>
          <a:p>
            <a:r>
              <a:rPr lang="en-US" altLang="zh-CN" sz="1100" dirty="0" smtClean="0"/>
              <a:t>        });</a:t>
            </a:r>
          </a:p>
          <a:p>
            <a:r>
              <a:rPr lang="en-US" altLang="zh-CN" sz="1100" dirty="0" smtClean="0"/>
              <a:t>}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(98);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(99);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std::</a:t>
            </a:r>
            <a:r>
              <a:rPr lang="en-US" altLang="zh-CN" dirty="0" err="1" smtClean="0"/>
              <a:t>tuple</a:t>
            </a:r>
            <a:r>
              <a:rPr lang="zh-CN" altLang="en-US" dirty="0" smtClean="0"/>
              <a:t>：编译期和运行期的桥梁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类型容器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异构的值容器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通过遍历方式同时获得值与类型</a:t>
            </a:r>
            <a:endParaRPr lang="en-US" altLang="zh-CN" dirty="0" smtClean="0"/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altLang="zh-CN" sz="1800" dirty="0" smtClean="0"/>
              <a:t>std::</a:t>
            </a:r>
            <a:r>
              <a:rPr lang="en-US" altLang="zh-CN" sz="1800" dirty="0" err="1" smtClean="0"/>
              <a:t>index_sequence</a:t>
            </a:r>
            <a:r>
              <a:rPr lang="en-US" altLang="zh-CN" sz="1800" dirty="0" smtClean="0"/>
              <a:t>, std::</a:t>
            </a:r>
            <a:r>
              <a:rPr lang="en-US" altLang="zh-CN" sz="1800" dirty="0" err="1" smtClean="0"/>
              <a:t>integral_constant</a:t>
            </a:r>
            <a:endParaRPr lang="en-US" altLang="zh-CN" sz="1800" dirty="0" smtClean="0"/>
          </a:p>
          <a:p>
            <a:pPr lvl="1"/>
            <a:r>
              <a:rPr lang="zh-CN" altLang="en-US" dirty="0" smtClean="0"/>
              <a:t>帮助遍历类型和值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帮助获得编译期索引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融合底层异构的子系统</a:t>
            </a:r>
            <a:endParaRPr lang="en-US" altLang="zh-CN" dirty="0" smtClean="0"/>
          </a:p>
          <a:p>
            <a:r>
              <a:rPr lang="zh-CN" altLang="en-US" dirty="0" smtClean="0"/>
              <a:t>屏蔽差异</a:t>
            </a:r>
            <a:endParaRPr lang="en-US" altLang="zh-CN" dirty="0" smtClean="0"/>
          </a:p>
          <a:p>
            <a:r>
              <a:rPr lang="zh-CN" altLang="en-US" dirty="0" smtClean="0"/>
              <a:t>提供统一的接口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 lang="en-GB"/>
          </a:p>
        </p:txBody>
      </p:sp>
      <p:sp>
        <p:nvSpPr>
          <p:cNvPr id="7" name="矩形 6"/>
          <p:cNvSpPr/>
          <p:nvPr/>
        </p:nvSpPr>
        <p:spPr>
          <a:xfrm>
            <a:off x="2611582" y="2438374"/>
            <a:ext cx="3442854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ORM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25436" y="3255795"/>
            <a:ext cx="858982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mysql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754581" y="3255795"/>
            <a:ext cx="1115291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postgresql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188527" y="3255795"/>
            <a:ext cx="858982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sqlite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Mysql</a:t>
            </a:r>
            <a:r>
              <a:rPr lang="en-US" altLang="zh-CN" dirty="0" smtClean="0"/>
              <a:t> connect </a:t>
            </a:r>
          </a:p>
          <a:p>
            <a:pPr>
              <a:buNone/>
            </a:pPr>
            <a:r>
              <a:rPr lang="en-US" altLang="zh-CN" sz="1200" dirty="0" smtClean="0">
                <a:solidFill>
                  <a:srgbClr val="00B050"/>
                </a:solidFill>
              </a:rPr>
              <a:t>               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mysql_real_connect</a:t>
            </a:r>
            <a:r>
              <a:rPr lang="en-US" altLang="zh-CN" sz="1400" dirty="0" smtClean="0">
                <a:solidFill>
                  <a:srgbClr val="00B050"/>
                </a:solidFill>
              </a:rPr>
              <a:t>(handle, "127.0.0.1", "feather", "2018", "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sz="1400" dirty="0" smtClean="0">
                <a:solidFill>
                  <a:srgbClr val="00B050"/>
                </a:solidFill>
              </a:rPr>
              <a:t>", 0,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nullptr</a:t>
            </a:r>
            <a:r>
              <a:rPr lang="en-US" altLang="zh-CN" sz="1400" dirty="0" smtClean="0">
                <a:solidFill>
                  <a:srgbClr val="00B050"/>
                </a:solidFill>
              </a:rPr>
              <a:t>, 0);</a:t>
            </a:r>
            <a:endParaRPr lang="en-US" altLang="zh-CN" sz="1200" dirty="0" smtClean="0"/>
          </a:p>
          <a:p>
            <a:r>
              <a:rPr lang="en-US" altLang="zh-CN" dirty="0" err="1" smtClean="0"/>
              <a:t>Postgresql</a:t>
            </a:r>
            <a:r>
              <a:rPr lang="en-US" altLang="zh-CN" dirty="0" smtClean="0"/>
              <a:t> connect</a:t>
            </a:r>
          </a:p>
          <a:p>
            <a:pPr>
              <a:buNone/>
            </a:pPr>
            <a:r>
              <a:rPr lang="en-US" altLang="zh-CN" sz="1200" dirty="0" smtClean="0">
                <a:solidFill>
                  <a:srgbClr val="00B050"/>
                </a:solidFill>
              </a:rPr>
              <a:t>               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PQconnectdb</a:t>
            </a:r>
            <a:r>
              <a:rPr lang="en-US" altLang="zh-CN" sz="1400" dirty="0" smtClean="0">
                <a:solidFill>
                  <a:srgbClr val="00B050"/>
                </a:solidFill>
              </a:rPr>
              <a:t>("host=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localhost</a:t>
            </a:r>
            <a:r>
              <a:rPr lang="en-US" altLang="zh-CN" sz="1400" dirty="0" smtClean="0">
                <a:solidFill>
                  <a:srgbClr val="00B050"/>
                </a:solidFill>
              </a:rPr>
              <a:t> user=127.0.0.1 password=2018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dbname</a:t>
            </a:r>
            <a:r>
              <a:rPr lang="en-US" altLang="zh-CN" sz="1400" dirty="0" smtClean="0">
                <a:solidFill>
                  <a:srgbClr val="00B050"/>
                </a:solidFill>
              </a:rPr>
              <a:t>=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sz="1400" dirty="0" smtClean="0">
                <a:solidFill>
                  <a:srgbClr val="00B050"/>
                </a:solidFill>
              </a:rPr>
              <a:t>");</a:t>
            </a:r>
            <a:endParaRPr lang="en-US" altLang="zh-CN" sz="1200" dirty="0" smtClean="0"/>
          </a:p>
          <a:p>
            <a:r>
              <a:rPr lang="en-US" altLang="zh-CN" dirty="0" err="1" smtClean="0"/>
              <a:t>Sqlite</a:t>
            </a:r>
            <a:r>
              <a:rPr lang="en-US" altLang="zh-CN" dirty="0" smtClean="0"/>
              <a:t> connect</a:t>
            </a:r>
          </a:p>
          <a:p>
            <a:pPr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           </a:t>
            </a:r>
            <a:r>
              <a:rPr lang="en-US" altLang="zh-CN" sz="1400" dirty="0" smtClean="0">
                <a:solidFill>
                  <a:srgbClr val="00B050"/>
                </a:solidFill>
              </a:rPr>
              <a:t>sqlite3_open("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sz="1400" dirty="0" smtClean="0">
                <a:solidFill>
                  <a:srgbClr val="00B050"/>
                </a:solidFill>
              </a:rPr>
              <a:t>", handle);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altLang="zh-CN" sz="1800" dirty="0" smtClean="0"/>
              <a:t>ORM unified connect interface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sz="1800" dirty="0" smtClean="0">
                <a:solidFill>
                  <a:srgbClr val="00B050"/>
                </a:solidFill>
              </a:rPr>
              <a:t>           </a:t>
            </a:r>
            <a:r>
              <a:rPr lang="en-US" altLang="zh-CN" sz="1200" dirty="0" smtClean="0">
                <a:solidFill>
                  <a:srgbClr val="00B050"/>
                </a:solidFill>
              </a:rPr>
              <a:t>ORM::</a:t>
            </a:r>
            <a:r>
              <a:rPr lang="en-US" altLang="zh-CN" dirty="0" err="1" smtClean="0">
                <a:solidFill>
                  <a:srgbClr val="00B050"/>
                </a:solidFill>
              </a:rPr>
              <a:t>mysql.</a:t>
            </a:r>
            <a:r>
              <a:rPr lang="en-US" altLang="zh-CN" dirty="0" err="1" smtClean="0">
                <a:solidFill>
                  <a:schemeClr val="tx1"/>
                </a:solidFill>
              </a:rPr>
              <a:t>connect</a:t>
            </a:r>
            <a:r>
              <a:rPr lang="en-US" altLang="zh-CN" dirty="0" smtClean="0">
                <a:solidFill>
                  <a:srgbClr val="00B050"/>
                </a:solidFill>
              </a:rPr>
              <a:t>("127.0.0.1", “feather", “2018", "</a:t>
            </a:r>
            <a:r>
              <a:rPr lang="en-US" altLang="zh-CN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dirty="0" smtClean="0">
                <a:solidFill>
                  <a:srgbClr val="00B050"/>
                </a:solidFill>
              </a:rPr>
              <a:t>");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              </a:t>
            </a:r>
            <a:r>
              <a:rPr lang="en-US" altLang="zh-CN" sz="1200" dirty="0" smtClean="0">
                <a:solidFill>
                  <a:srgbClr val="00B050"/>
                </a:solidFill>
              </a:rPr>
              <a:t>ORM::</a:t>
            </a:r>
            <a:r>
              <a:rPr lang="en-US" altLang="zh-CN" dirty="0" err="1" smtClean="0">
                <a:solidFill>
                  <a:srgbClr val="00B050"/>
                </a:solidFill>
              </a:rPr>
              <a:t>postgres.</a:t>
            </a:r>
            <a:r>
              <a:rPr lang="en-US" altLang="zh-CN" dirty="0" err="1" smtClean="0">
                <a:solidFill>
                  <a:schemeClr val="tx1"/>
                </a:solidFill>
              </a:rPr>
              <a:t>connect</a:t>
            </a:r>
            <a:r>
              <a:rPr lang="en-US" altLang="zh-CN" dirty="0" smtClean="0">
                <a:solidFill>
                  <a:srgbClr val="00B050"/>
                </a:solidFill>
              </a:rPr>
              <a:t>("127.0.0.1", “feather", “2018", "</a:t>
            </a:r>
            <a:r>
              <a:rPr lang="en-US" altLang="zh-CN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dirty="0" smtClean="0">
                <a:solidFill>
                  <a:srgbClr val="00B050"/>
                </a:solidFill>
              </a:rPr>
              <a:t>");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             </a:t>
            </a:r>
            <a:r>
              <a:rPr lang="en-US" altLang="zh-CN" sz="1200" dirty="0" smtClean="0">
                <a:solidFill>
                  <a:srgbClr val="00B050"/>
                </a:solidFill>
              </a:rPr>
              <a:t> ORM</a:t>
            </a:r>
            <a:r>
              <a:rPr lang="en-US" altLang="zh-CN" dirty="0" smtClean="0">
                <a:solidFill>
                  <a:srgbClr val="00B050"/>
                </a:solidFill>
              </a:rPr>
              <a:t>::</a:t>
            </a:r>
            <a:r>
              <a:rPr lang="en-US" altLang="zh-CN" dirty="0" err="1" smtClean="0">
                <a:solidFill>
                  <a:srgbClr val="00B050"/>
                </a:solidFill>
              </a:rPr>
              <a:t>sqlite.</a:t>
            </a:r>
            <a:r>
              <a:rPr lang="en-US" altLang="zh-CN" dirty="0" err="1" smtClean="0">
                <a:solidFill>
                  <a:schemeClr val="tx1"/>
                </a:solidFill>
              </a:rPr>
              <a:t>connect</a:t>
            </a:r>
            <a:r>
              <a:rPr lang="en-US" altLang="zh-CN" dirty="0" smtClean="0">
                <a:solidFill>
                  <a:srgbClr val="00B050"/>
                </a:solidFill>
              </a:rPr>
              <a:t>("</a:t>
            </a:r>
            <a:r>
              <a:rPr lang="en-US" altLang="zh-CN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dirty="0" smtClean="0">
                <a:solidFill>
                  <a:srgbClr val="00B050"/>
                </a:solidFill>
              </a:rPr>
              <a:t>");</a:t>
            </a:r>
          </a:p>
          <a:p>
            <a:pPr lvl="1">
              <a:buNone/>
            </a:pPr>
            <a:endParaRPr lang="zh-CN" altLang="en-US" dirty="0" smtClean="0">
              <a:solidFill>
                <a:srgbClr val="00B050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通过可变参数模板统一接口</a:t>
            </a:r>
            <a:endParaRPr lang="en-US" altLang="zh-CN" dirty="0" smtClean="0"/>
          </a:p>
          <a:p>
            <a:r>
              <a:rPr lang="zh-CN" altLang="en-US" dirty="0" smtClean="0"/>
              <a:t>通过</a:t>
            </a:r>
            <a:r>
              <a:rPr lang="en-US" altLang="zh-CN" dirty="0" smtClean="0"/>
              <a:t>policy-base</a:t>
            </a:r>
            <a:r>
              <a:rPr lang="zh-CN" altLang="en-US" dirty="0" smtClean="0"/>
              <a:t>设计和</a:t>
            </a:r>
            <a:r>
              <a:rPr lang="en-US" altLang="zh-CN" dirty="0" err="1" smtClean="0"/>
              <a:t>variadic</a:t>
            </a:r>
            <a:r>
              <a:rPr lang="en-US" altLang="zh-CN" dirty="0" smtClean="0"/>
              <a:t> templates</a:t>
            </a:r>
            <a:r>
              <a:rPr lang="zh-CN" altLang="en-US" dirty="0" smtClean="0"/>
              <a:t>来屏蔽数据库接口差异</a:t>
            </a:r>
          </a:p>
          <a:p>
            <a:pPr lvl="1">
              <a:buNone/>
            </a:pPr>
            <a:endParaRPr lang="zh-CN" altLang="en-US" dirty="0" smtClean="0">
              <a:solidFill>
                <a:srgbClr val="00B050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503218" y="3228111"/>
            <a:ext cx="5805055" cy="151014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template&lt;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/>
              <a:t>bool</a:t>
            </a:r>
            <a:r>
              <a:rPr lang="en-US" altLang="zh-CN" sz="1100" dirty="0" smtClean="0"/>
              <a:t> connect(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if </a:t>
            </a:r>
            <a:r>
              <a:rPr lang="en-US" altLang="zh-CN" sz="1100" dirty="0" err="1" smtClean="0"/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)==5) {</a:t>
            </a:r>
          </a:p>
          <a:p>
            <a:r>
              <a:rPr lang="en-US" altLang="zh-CN" sz="1100" dirty="0" smtClean="0"/>
              <a:t>return std::apply(&amp;</a:t>
            </a:r>
            <a:r>
              <a:rPr lang="en-US" altLang="zh-CN" sz="1100" dirty="0" err="1" smtClean="0"/>
              <a:t>mysql_real_connect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...);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else if </a:t>
            </a:r>
            <a:r>
              <a:rPr lang="en-US" altLang="zh-CN" sz="1100" dirty="0" err="1" smtClean="0"/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 == 4) {//</a:t>
            </a:r>
            <a:r>
              <a:rPr lang="en-US" altLang="zh-CN" sz="1100" dirty="0" err="1" smtClean="0"/>
              <a:t>postgresql</a:t>
            </a:r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else if </a:t>
            </a:r>
            <a:r>
              <a:rPr lang="en-US" altLang="zh-CN" sz="1100" dirty="0" err="1" smtClean="0"/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 == 2) {//</a:t>
            </a:r>
            <a:r>
              <a:rPr lang="en-US" altLang="zh-CN" sz="1100" dirty="0" err="1" smtClean="0"/>
              <a:t>sqlite</a:t>
            </a:r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510146" y="1898073"/>
            <a:ext cx="5791199" cy="123998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template&lt;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 DB&gt;</a:t>
            </a:r>
          </a:p>
          <a:p>
            <a:r>
              <a:rPr lang="en-US" altLang="zh-CN" sz="1100" dirty="0" smtClean="0"/>
              <a:t>class </a:t>
            </a:r>
            <a:r>
              <a:rPr lang="en-US" altLang="zh-CN" sz="1100" dirty="0" err="1" smtClean="0"/>
              <a:t>dbng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template &lt;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bool</a:t>
            </a:r>
            <a:r>
              <a:rPr lang="en-US" altLang="zh-CN" sz="1100" dirty="0" smtClean="0"/>
              <a:t> connect(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&amp;&amp;...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/>
              <a:t>            return  </a:t>
            </a:r>
            <a:r>
              <a:rPr lang="en-US" altLang="zh-CN" sz="1100" dirty="0" err="1" smtClean="0"/>
              <a:t>db_.connect</a:t>
            </a:r>
            <a:r>
              <a:rPr lang="en-US" altLang="zh-CN" sz="1100" dirty="0" smtClean="0"/>
              <a:t>(std::forward&lt;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)...);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元编程的缺点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 dirty="0" smtClean="0"/>
              <a:t>代码晦涩</a:t>
            </a:r>
            <a:endParaRPr lang="en-US" altLang="zh-CN" sz="2000" dirty="0" smtClean="0"/>
          </a:p>
          <a:p>
            <a:r>
              <a:rPr lang="zh-CN" altLang="en-US" sz="2000" smtClean="0"/>
              <a:t>比较难写</a:t>
            </a:r>
            <a:endParaRPr lang="en-US" altLang="zh-CN" sz="2000" dirty="0" smtClean="0"/>
          </a:p>
          <a:p>
            <a:r>
              <a:rPr lang="zh-CN" altLang="en-US" sz="2000" dirty="0" smtClean="0"/>
              <a:t>编译时间长</a:t>
            </a:r>
            <a:endParaRPr lang="en-US" altLang="zh-CN" sz="2000" dirty="0" smtClean="0"/>
          </a:p>
          <a:p>
            <a:r>
              <a:rPr lang="zh-CN" altLang="en-US" sz="2000" dirty="0" smtClean="0"/>
              <a:t>糟糕的错误提示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sz="2000" dirty="0" smtClean="0"/>
              <a:t>if </a:t>
            </a:r>
            <a:r>
              <a:rPr lang="en-US" altLang="zh-CN" sz="2000" dirty="0" err="1" smtClean="0"/>
              <a:t>constexpr</a:t>
            </a:r>
            <a:r>
              <a:rPr lang="en-US" altLang="zh-CN" sz="2000" dirty="0" smtClean="0"/>
              <a:t> + </a:t>
            </a:r>
            <a:r>
              <a:rPr lang="en-US" altLang="zh-CN" sz="2000" dirty="0" err="1" smtClean="0"/>
              <a:t>variadic</a:t>
            </a:r>
            <a:r>
              <a:rPr lang="en-US" altLang="zh-CN" sz="2000" dirty="0" smtClean="0"/>
              <a:t> templates = </a:t>
            </a:r>
            <a:r>
              <a:rPr lang="zh-CN" altLang="en-US" sz="2000" dirty="0" smtClean="0"/>
              <a:t>静态多态</a:t>
            </a:r>
            <a:endParaRPr lang="en-US" altLang="zh-CN" sz="2000" dirty="0" smtClean="0"/>
          </a:p>
          <a:p>
            <a:endParaRPr lang="en-US" altLang="zh-CN" dirty="0" smtClean="0"/>
          </a:p>
          <a:p>
            <a:r>
              <a:rPr lang="zh-CN" altLang="en-US" sz="1600" dirty="0" smtClean="0"/>
              <a:t>通过增加参数或修改参数类型方式来扩展接口</a:t>
            </a:r>
            <a:endParaRPr lang="en-US" altLang="zh-CN" sz="1600" dirty="0" smtClean="0"/>
          </a:p>
          <a:p>
            <a:r>
              <a:rPr lang="zh-CN" altLang="en-US" sz="1600" dirty="0" smtClean="0"/>
              <a:t>没有继承</a:t>
            </a:r>
            <a:endParaRPr lang="en-US" altLang="zh-CN" sz="1600" dirty="0" smtClean="0"/>
          </a:p>
          <a:p>
            <a:r>
              <a:rPr lang="zh-CN" altLang="en-US" sz="1600" dirty="0" smtClean="0"/>
              <a:t>没有</a:t>
            </a:r>
            <a:r>
              <a:rPr lang="en-US" altLang="zh-CN" sz="1600" dirty="0" smtClean="0"/>
              <a:t>SFINAE</a:t>
            </a:r>
          </a:p>
          <a:p>
            <a:r>
              <a:rPr lang="zh-CN" altLang="en-US" sz="1600" dirty="0" smtClean="0"/>
              <a:t>没有模版特化</a:t>
            </a:r>
            <a:endParaRPr lang="en-US" altLang="zh-CN" sz="1600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 lang="en-GB"/>
          </a:p>
        </p:txBody>
      </p:sp>
      <p:sp>
        <p:nvSpPr>
          <p:cNvPr id="5" name="矩形 4"/>
          <p:cNvSpPr/>
          <p:nvPr/>
        </p:nvSpPr>
        <p:spPr>
          <a:xfrm>
            <a:off x="1408633" y="4184291"/>
            <a:ext cx="6006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Modern C++ ORM</a:t>
            </a:r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库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https://github.com/qicosmos/ormpp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endParaRPr lang="en-GB"/>
          </a:p>
        </p:txBody>
      </p:sp>
      <p:sp>
        <p:nvSpPr>
          <p:cNvPr id="9" name="Google Shape;173;p25"/>
          <p:cNvSpPr txBox="1"/>
          <p:nvPr/>
        </p:nvSpPr>
        <p:spPr>
          <a:xfrm>
            <a:off x="1905453" y="1363476"/>
            <a:ext cx="5721000" cy="180922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EnumType</a:t>
            </a:r>
            <a:r>
              <a:rPr lang="en-US" altLang="zh-CN" sz="1100" dirty="0" smtClean="0"/>
              <a:t>)                                                    \</a:t>
            </a:r>
          </a:p>
          <a:p>
            <a:r>
              <a:rPr lang="en-US" altLang="zh-CN" sz="1100" dirty="0" smtClean="0"/>
              <a:t>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US" altLang="zh-CN" sz="1100" dirty="0" smtClean="0"/>
              <a:t>&lt;&lt;(std::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EnumType</a:t>
            </a:r>
            <a:r>
              <a:rPr lang="en-US" altLang="zh-CN" sz="1100" dirty="0" smtClean="0"/>
              <a:t>&amp; x) {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static_cast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&gt;(x);                                                              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;                                                                                               \</a:t>
            </a:r>
          </a:p>
          <a:p>
            <a:r>
              <a:rPr lang="zh-CN" altLang="en-US" sz="1100" dirty="0" smtClean="0"/>
              <a:t>      </a:t>
            </a:r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 { Connected, Timeout 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 {Float, Int32};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Google Shape;173;p25"/>
          <p:cNvSpPr txBox="1"/>
          <p:nvPr/>
        </p:nvSpPr>
        <p:spPr>
          <a:xfrm>
            <a:off x="1919308" y="3400073"/>
            <a:ext cx="5721000" cy="45149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stringstream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::Connected&lt;&lt;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::Float;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endParaRPr lang="en-GB"/>
          </a:p>
        </p:txBody>
      </p:sp>
      <p:sp>
        <p:nvSpPr>
          <p:cNvPr id="9" name="Google Shape;173;p25"/>
          <p:cNvSpPr txBox="1"/>
          <p:nvPr/>
        </p:nvSpPr>
        <p:spPr>
          <a:xfrm>
            <a:off x="1905453" y="3290406"/>
            <a:ext cx="5721000" cy="112915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4D9AC4"/>
                </a:solidFill>
              </a:rPr>
              <a:t>T</a:t>
            </a:r>
            <a:r>
              <a:rPr lang="en-US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sz="1100" dirty="0" smtClean="0"/>
              <a:t> std::</a:t>
            </a:r>
            <a:r>
              <a:rPr lang="en-US" sz="1100" dirty="0" err="1" smtClean="0">
                <a:solidFill>
                  <a:srgbClr val="4D9AC4"/>
                </a:solidFill>
              </a:rPr>
              <a:t>enable_if</a:t>
            </a:r>
            <a:r>
              <a:rPr lang="en-US" sz="1100" dirty="0" smtClean="0"/>
              <a:t>&lt;std::</a:t>
            </a:r>
            <a:r>
              <a:rPr lang="en-US" sz="1100" dirty="0" err="1" smtClean="0">
                <a:solidFill>
                  <a:srgbClr val="4D9AC4"/>
                </a:solidFill>
              </a:rPr>
              <a:t>is_enum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4D9AC4"/>
                </a:solidFill>
              </a:rPr>
              <a:t>T</a:t>
            </a:r>
            <a:r>
              <a:rPr lang="en-US" sz="1100" dirty="0" smtClean="0"/>
              <a:t>&gt;::value&gt;::</a:t>
            </a:r>
            <a:r>
              <a:rPr lang="en-US" sz="1100" dirty="0" smtClean="0">
                <a:solidFill>
                  <a:srgbClr val="4D9AC4"/>
                </a:solidFill>
              </a:rPr>
              <a:t>type</a:t>
            </a:r>
            <a:r>
              <a:rPr lang="en-US" sz="1100" dirty="0" smtClean="0"/>
              <a:t>&gt;</a:t>
            </a:r>
            <a:br>
              <a:rPr lang="en-US" sz="1100" dirty="0" smtClean="0"/>
            </a:br>
            <a:r>
              <a:rPr lang="en-US" sz="1100" dirty="0" smtClean="0"/>
              <a:t>std::</a:t>
            </a:r>
            <a:r>
              <a:rPr lang="en-US" sz="1100" dirty="0" err="1" smtClean="0">
                <a:solidFill>
                  <a:srgbClr val="4D9AC4"/>
                </a:solidFill>
              </a:rPr>
              <a:t>ostream</a:t>
            </a:r>
            <a:r>
              <a:rPr lang="en-US" sz="1100" dirty="0" smtClean="0"/>
              <a:t>&amp; operator&lt;&lt;(std::</a:t>
            </a:r>
            <a:r>
              <a:rPr lang="en-US" sz="1100" dirty="0" err="1" smtClean="0">
                <a:solidFill>
                  <a:srgbClr val="4D9AC4"/>
                </a:solidFill>
              </a:rPr>
              <a:t>ostream</a:t>
            </a:r>
            <a:r>
              <a:rPr lang="en-US" sz="1100" dirty="0" smtClean="0"/>
              <a:t>&amp; </a:t>
            </a:r>
            <a:r>
              <a:rPr lang="en-US" sz="1100" dirty="0" err="1" smtClean="0"/>
              <a:t>out_stream</a:t>
            </a:r>
            <a:r>
              <a:rPr lang="en-US" sz="1100" dirty="0" smtClean="0"/>
              <a:t>, </a:t>
            </a:r>
            <a:r>
              <a:rPr lang="en-US" sz="1100" dirty="0" smtClean="0">
                <a:solidFill>
                  <a:srgbClr val="4D9AC4"/>
                </a:solidFill>
              </a:rPr>
              <a:t>T</a:t>
            </a:r>
            <a:r>
              <a:rPr lang="en-US" sz="1100" dirty="0" smtClean="0"/>
              <a:t> x) {</a:t>
            </a:r>
            <a:br>
              <a:rPr lang="en-US" sz="1100" dirty="0" smtClean="0"/>
            </a:br>
            <a:r>
              <a:rPr lang="en-US" sz="1100" dirty="0" smtClean="0"/>
              <a:t>      </a:t>
            </a:r>
            <a:r>
              <a:rPr lang="en-US" sz="1100" dirty="0" err="1" smtClean="0"/>
              <a:t>out_stream</a:t>
            </a:r>
            <a:r>
              <a:rPr lang="en-US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static_cast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sz="1100" dirty="0" smtClean="0"/>
              <a:t>&gt;(x);</a:t>
            </a:r>
            <a:br>
              <a:rPr lang="en-US" sz="1100" dirty="0" smtClean="0"/>
            </a:br>
            <a:r>
              <a:rPr lang="en-US" sz="1100" dirty="0" smtClean="0"/>
              <a:t>      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sz="1100" dirty="0" smtClean="0"/>
              <a:t> </a:t>
            </a:r>
            <a:r>
              <a:rPr lang="en-US" sz="1100" dirty="0" err="1" smtClean="0"/>
              <a:t>out_stream</a:t>
            </a:r>
            <a:r>
              <a:rPr lang="en-US" sz="1100" dirty="0" smtClean="0"/>
              <a:t>;</a:t>
            </a:r>
            <a:br>
              <a:rPr lang="en-US" sz="1100" dirty="0" smtClean="0"/>
            </a:br>
            <a:r>
              <a:rPr lang="en-US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273425"/>
            <a:ext cx="5721000" cy="180922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EnumType</a:t>
            </a:r>
            <a:r>
              <a:rPr lang="en-US" altLang="zh-CN" sz="1100" dirty="0" smtClean="0"/>
              <a:t>)                                                    \</a:t>
            </a:r>
          </a:p>
          <a:p>
            <a:r>
              <a:rPr lang="en-US" altLang="zh-CN" sz="1100" dirty="0" smtClean="0"/>
              <a:t>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US" altLang="zh-CN" sz="1100" dirty="0" smtClean="0"/>
              <a:t>&lt;&lt;(std::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EnumType</a:t>
            </a:r>
            <a:r>
              <a:rPr lang="en-US" altLang="zh-CN" sz="1100" dirty="0" smtClean="0"/>
              <a:t>&amp; x) {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static_cast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&gt;(x);                                                              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;                                                                                               \</a:t>
            </a:r>
          </a:p>
          <a:p>
            <a:r>
              <a:rPr lang="zh-CN" altLang="en-US" sz="1100" dirty="0" smtClean="0"/>
              <a:t>      </a:t>
            </a:r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 { Connected, Timeout 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 {Float, Int32};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273424"/>
            <a:ext cx="5721000" cy="259199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FD9517"/>
                </a:solidFill>
              </a:rPr>
              <a:t>CALL</a:t>
            </a:r>
            <a:r>
              <a:rPr lang="en-US" altLang="zh-CN" sz="1100" dirty="0" smtClean="0"/>
              <a:t>(name, ...)                                        \</a:t>
            </a:r>
          </a:p>
          <a:p>
            <a:r>
              <a:rPr lang="en-US" altLang="zh-CN" sz="1100" dirty="0" smtClean="0"/>
              <a:t>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r>
              <a:rPr lang="en-US" altLang="zh-CN" sz="1100" dirty="0" smtClean="0"/>
              <a:t> {                                                                 \</a:t>
            </a:r>
          </a:p>
          <a:p>
            <a:r>
              <a:rPr lang="en-US" altLang="zh-CN" sz="1100" dirty="0" smtClean="0"/>
              <a:t>           </a:t>
            </a:r>
            <a:r>
              <a:rPr lang="en-US" altLang="zh-CN" sz="1100" dirty="0" smtClean="0">
                <a:solidFill>
                  <a:srgbClr val="4D9AC4"/>
                </a:solidFill>
              </a:rPr>
              <a:t>result</a:t>
            </a:r>
            <a:r>
              <a:rPr lang="en-US" altLang="zh-CN" sz="1100" dirty="0" smtClean="0"/>
              <a:t> ret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</a:t>
            </a:r>
            <a:r>
              <a:rPr lang="en-US" altLang="zh-CN" sz="1100" dirty="0" smtClean="0"/>
              <a:t>(name); \</a:t>
            </a:r>
          </a:p>
          <a:p>
            <a:r>
              <a:rPr lang="en-US" altLang="zh-CN" sz="1100" dirty="0" smtClean="0"/>
              <a:t>   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(ret == 0) {                          \</a:t>
            </a:r>
          </a:p>
          <a:p>
            <a:r>
              <a:rPr lang="en-US" altLang="zh-CN" sz="1100" dirty="0" smtClean="0"/>
              <a:t>                    __VA_ARGS__;                                                     \</a:t>
            </a:r>
          </a:p>
          <a:p>
            <a:r>
              <a:rPr lang="en-US" altLang="zh-CN" sz="1100" dirty="0" smtClean="0"/>
              <a:t> 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(name);                     \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}\</a:t>
            </a:r>
          </a:p>
          <a:p>
            <a:r>
              <a:rPr lang="en-US" altLang="zh-CN" sz="1100" dirty="0" smtClean="0"/>
              <a:t> 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US" altLang="zh-CN" sz="1100" dirty="0" smtClean="0"/>
              <a:t> {                    \</a:t>
            </a:r>
          </a:p>
          <a:p>
            <a:r>
              <a:rPr lang="en-US" altLang="zh-CN" sz="1100" dirty="0" smtClean="0"/>
              <a:t> 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 (name);                  \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 \</a:t>
            </a:r>
          </a:p>
          <a:p>
            <a:r>
              <a:rPr lang="en-US" altLang="zh-CN" sz="1100" dirty="0" smtClean="0"/>
              <a:t>      }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-US" altLang="zh-CN" sz="1100" dirty="0" smtClean="0"/>
              <a:t> (0)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CALL</a:t>
            </a:r>
            <a:r>
              <a:rPr lang="en-US" altLang="zh-CN" sz="1100" dirty="0" smtClean="0"/>
              <a:t>("root", func1(</a:t>
            </a:r>
            <a:r>
              <a:rPr lang="en-US" altLang="zh-CN" sz="1100" dirty="0" err="1" smtClean="0"/>
              <a:t>root_path</a:t>
            </a:r>
            <a:r>
              <a:rPr lang="en-US" altLang="zh-CN" sz="1100" dirty="0" smtClean="0"/>
              <a:t>));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CALL</a:t>
            </a:r>
            <a:r>
              <a:rPr lang="en-US" altLang="zh-CN" sz="1100" dirty="0" smtClean="0"/>
              <a:t>("temp", func2(</a:t>
            </a:r>
            <a:r>
              <a:rPr lang="en-US" altLang="zh-CN" sz="1100" dirty="0" err="1" smtClean="0"/>
              <a:t>temp_path</a:t>
            </a:r>
            <a:r>
              <a:rPr lang="en-US" altLang="zh-CN" sz="1100" dirty="0" smtClean="0"/>
              <a:t>));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202;p27"/>
          <p:cNvSpPr/>
          <p:nvPr/>
        </p:nvSpPr>
        <p:spPr>
          <a:xfrm>
            <a:off x="2704062" y="2064327"/>
            <a:ext cx="1092084" cy="18703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273425"/>
            <a:ext cx="5721000" cy="196161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>
                <a:sym typeface="Roboto Mono"/>
              </a:rPr>
              <a:t> </a:t>
            </a:r>
            <a:r>
              <a:rPr lang="en-US" altLang="zh-CN" sz="1100" dirty="0" smtClean="0">
                <a:solidFill>
                  <a:srgbClr val="4D9AC4"/>
                </a:solidFill>
                <a:sym typeface="Roboto Mono"/>
              </a:rPr>
              <a:t>Self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Call(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name, </a:t>
            </a:r>
            <a:r>
              <a:rPr lang="en-US" altLang="zh-CN" sz="1100" dirty="0" smtClean="0">
                <a:solidFill>
                  <a:srgbClr val="4D9AC4"/>
                </a:solidFill>
                <a:sym typeface="Roboto Mono"/>
              </a:rPr>
              <a:t>Self </a:t>
            </a:r>
            <a:r>
              <a:rPr lang="en-US" altLang="zh-CN" sz="1100" dirty="0" smtClean="0"/>
              <a:t>* self,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ret =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(name);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(ret == 0) {</a:t>
            </a:r>
          </a:p>
          <a:p>
            <a:r>
              <a:rPr lang="en-US" altLang="zh-CN" sz="1100" dirty="0" smtClean="0"/>
              <a:t>                 (self &gt;*f)(name);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(name);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(name);</a:t>
            </a:r>
          </a:p>
          <a:p>
            <a:r>
              <a:rPr lang="en-US" altLang="zh-CN" sz="1100" dirty="0" smtClean="0"/>
              <a:t>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2600157" y="1995057"/>
            <a:ext cx="1008952" cy="18703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3614977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大部分宏能做的，元编程能做得更好，更完美！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66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087857" y="3754822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接口易用性和灵活性</a:t>
            </a:r>
          </a:p>
        </p:txBody>
      </p:sp>
      <p:cxnSp>
        <p:nvCxnSpPr>
          <p:cNvPr id="26" name="直接连接符 15"/>
          <p:cNvCxnSpPr>
            <a:stCxn id="55" idx="2"/>
            <a:endCxn id="25" idx="3"/>
          </p:cNvCxnSpPr>
          <p:nvPr/>
        </p:nvCxnSpPr>
        <p:spPr>
          <a:xfrm rot="5400000">
            <a:off x="6092073" y="3370866"/>
            <a:ext cx="579656" cy="649922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67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05453" y="1273426"/>
            <a:ext cx="5721000" cy="87402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dummy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add(</a:t>
            </a:r>
            <a:r>
              <a:rPr lang="en-US" altLang="zh-CN" sz="1100" dirty="0" smtClean="0">
                <a:solidFill>
                  <a:srgbClr val="4D9AC4"/>
                </a:solidFill>
              </a:rPr>
              <a:t>connection</a:t>
            </a:r>
            <a:r>
              <a:rPr lang="en-US" altLang="zh-CN" sz="1100" dirty="0" smtClean="0"/>
              <a:t>* </a:t>
            </a:r>
            <a:r>
              <a:rPr lang="en-US" altLang="zh-CN" sz="1100" dirty="0" err="1" smtClean="0"/>
              <a:t>conn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b) 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a + b; }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add(</a:t>
            </a:r>
            <a:r>
              <a:rPr lang="en-US" altLang="zh-CN" sz="1100" dirty="0" smtClean="0">
                <a:solidFill>
                  <a:srgbClr val="4D9AC4"/>
                </a:solidFill>
              </a:rPr>
              <a:t>connection</a:t>
            </a:r>
            <a:r>
              <a:rPr lang="en-US" altLang="zh-CN" sz="1100" dirty="0" smtClean="0"/>
              <a:t>* </a:t>
            </a:r>
            <a:r>
              <a:rPr lang="en-US" altLang="zh-CN" sz="1100" dirty="0" err="1" smtClean="0"/>
              <a:t>conn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b) 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a + b; 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12380" y="2416426"/>
            <a:ext cx="5721000" cy="158753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rpc_server</a:t>
            </a:r>
            <a:r>
              <a:rPr lang="en-US" altLang="zh-CN" sz="1100" dirty="0" smtClean="0"/>
              <a:t> server(8080, 4);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dummy</a:t>
            </a:r>
            <a:r>
              <a:rPr lang="en-US" altLang="zh-CN" sz="1100" dirty="0" smtClean="0"/>
              <a:t> d;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a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dummy</a:t>
            </a:r>
            <a:r>
              <a:rPr lang="en-US" altLang="zh-CN" sz="1100" dirty="0" smtClean="0"/>
              <a:t>::add, &amp;d);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b</a:t>
            </a:r>
            <a:r>
              <a:rPr lang="en-US" altLang="zh-CN" sz="1100" dirty="0" smtClean="0"/>
              <a:t>", add);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c</a:t>
            </a:r>
            <a:r>
              <a:rPr lang="en-US" altLang="zh-CN" sz="1100" dirty="0" smtClean="0"/>
              <a:t>", [](</a:t>
            </a:r>
            <a:r>
              <a:rPr lang="en-US" altLang="zh-CN" sz="1100" dirty="0" smtClean="0">
                <a:solidFill>
                  <a:srgbClr val="4D9AC4"/>
                </a:solidFill>
              </a:rPr>
              <a:t>connection</a:t>
            </a:r>
            <a:r>
              <a:rPr lang="en-US" altLang="zh-CN" sz="1100" dirty="0" smtClean="0"/>
              <a:t>* </a:t>
            </a:r>
            <a:r>
              <a:rPr lang="en-US" altLang="zh-CN" sz="1100" dirty="0" err="1" smtClean="0"/>
              <a:t>conn</a:t>
            </a:r>
            <a:r>
              <a:rPr lang="en-US" altLang="zh-CN" sz="1100" dirty="0" smtClean="0"/>
              <a:t>) {});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d</a:t>
            </a:r>
            <a:r>
              <a:rPr lang="en-US" altLang="zh-CN" sz="1100" dirty="0" smtClean="0"/>
              <a:t>", [](</a:t>
            </a:r>
            <a:r>
              <a:rPr lang="en-US" altLang="zh-CN" sz="1100" dirty="0" smtClean="0">
                <a:solidFill>
                  <a:srgbClr val="4D9AC4"/>
                </a:solidFill>
              </a:rPr>
              <a:t>connection</a:t>
            </a:r>
            <a:r>
              <a:rPr lang="en-US" altLang="zh-CN" sz="1100" dirty="0" smtClean="0"/>
              <a:t>* </a:t>
            </a:r>
            <a:r>
              <a:rPr lang="en-US" altLang="zh-CN" sz="1100" dirty="0" err="1" smtClean="0"/>
              <a:t>conn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s)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s;</a:t>
            </a:r>
          </a:p>
          <a:p>
            <a:r>
              <a:rPr lang="en-US" altLang="zh-CN" sz="1100" dirty="0" smtClean="0"/>
              <a:t>});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311706" y="402367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同一个接口可以注册任意类型函数（</a:t>
            </a:r>
            <a:r>
              <a:rPr lang="en-US" altLang="zh-CN" sz="1800" dirty="0" smtClean="0">
                <a:solidFill>
                  <a:srgbClr val="FFFFFF"/>
                </a:solidFill>
              </a:rPr>
              <a:t>callable</a:t>
            </a:r>
            <a:r>
              <a:rPr lang="zh-CN" altLang="en-US" sz="1800" dirty="0" smtClean="0">
                <a:solidFill>
                  <a:srgbClr val="FFFFFF"/>
                </a:solidFill>
              </a:rPr>
              <a:t>）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类型擦除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68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05452" y="2667007"/>
            <a:ext cx="5721000" cy="17803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invoker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void apply(const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* data,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size,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 codec;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codec.unpack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&gt;(data, size);</a:t>
            </a:r>
          </a:p>
          <a:p>
            <a:r>
              <a:rPr lang="en-US" altLang="zh-CN" sz="1100" dirty="0" smtClean="0"/>
              <a:t>         call(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result,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508905"/>
            <a:ext cx="5721000" cy="106803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 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register_nonmember_func</a:t>
            </a:r>
            <a:r>
              <a:rPr lang="en-US" altLang="zh-CN" sz="1100" dirty="0" smtClean="0"/>
              <a:t>(std::string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name,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f)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this-</a:t>
            </a:r>
            <a:r>
              <a:rPr lang="en-US" altLang="zh-CN" sz="1100" dirty="0" smtClean="0"/>
              <a:t>&gt;</a:t>
            </a:r>
            <a:r>
              <a:rPr lang="en-US" altLang="zh-CN" sz="1100" dirty="0" err="1" smtClean="0"/>
              <a:t>map_invokers</a:t>
            </a:r>
            <a:r>
              <a:rPr lang="en-US" altLang="zh-CN" sz="1100" dirty="0" smtClean="0"/>
              <a:t>_[name] = { std::bind(&amp;invoker&lt;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&gt;::apply, f,   std::placeholders::_1,</a:t>
            </a:r>
            <a:r>
              <a:rPr lang="da-DK" altLang="zh-CN" sz="1100" dirty="0" smtClean="0"/>
              <a:t>   std::placeholders::_2, std::placeholders::_3) };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202;p27"/>
          <p:cNvSpPr/>
          <p:nvPr/>
        </p:nvSpPr>
        <p:spPr>
          <a:xfrm>
            <a:off x="3590751" y="3387441"/>
            <a:ext cx="3066358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2;p27"/>
          <p:cNvSpPr/>
          <p:nvPr/>
        </p:nvSpPr>
        <p:spPr>
          <a:xfrm>
            <a:off x="2715491" y="1614063"/>
            <a:ext cx="1281545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矩形 8"/>
          <p:cNvSpPr/>
          <p:nvPr/>
        </p:nvSpPr>
        <p:spPr>
          <a:xfrm>
            <a:off x="4092312" y="1531174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擦除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90040" y="331148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还原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Google Shape;72;p15"/>
          <p:cNvSpPr txBox="1">
            <a:spLocks/>
          </p:cNvSpPr>
          <p:nvPr/>
        </p:nvSpPr>
        <p:spPr>
          <a:xfrm>
            <a:off x="346343" y="439081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https://github.com/qicosmos/rest_rpc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Play game</a:t>
            </a:r>
            <a:r>
              <a:rPr lang="zh-CN" altLang="en-US" dirty="0" smtClean="0"/>
              <a:t>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69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898073" y="1163782"/>
            <a:ext cx="5811981" cy="107372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 res) {</a:t>
            </a:r>
          </a:p>
          <a:p>
            <a:r>
              <a:rPr lang="en-US" altLang="zh-CN" sz="1100" dirty="0" smtClean="0"/>
              <a:t>                 </a:t>
            </a:r>
            <a:r>
              <a:rPr lang="en-US" altLang="zh-CN" sz="1100" dirty="0" err="1" smtClean="0"/>
              <a:t>res.render_string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ok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&lt;GET&gt;("/a", 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  <p:pic>
        <p:nvPicPr>
          <p:cNvPr id="2049" name="Picture 1" descr="C:\Users\Administrator\Documents\Tencent Files\383121719\Image\C2C\48A4C29A478F2D358CC16BB6AE20F10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399" y="2393523"/>
            <a:ext cx="3851563" cy="21665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元编程的优点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zero-overhead </a:t>
            </a:r>
            <a:r>
              <a:rPr lang="zh-CN" altLang="en-US" sz="2000" smtClean="0"/>
              <a:t>编译期计算</a:t>
            </a:r>
            <a:endParaRPr lang="en-US" altLang="zh-CN" sz="2000" dirty="0" smtClean="0"/>
          </a:p>
          <a:p>
            <a:r>
              <a:rPr lang="zh-CN" altLang="en-US" sz="2000" dirty="0" smtClean="0"/>
              <a:t>简洁而优雅地解决问题</a:t>
            </a:r>
            <a:endParaRPr lang="en-US" altLang="zh-CN" sz="2000" dirty="0" smtClean="0"/>
          </a:p>
          <a:p>
            <a:r>
              <a:rPr lang="zh-CN" altLang="en-US" sz="2000" dirty="0" smtClean="0"/>
              <a:t>终极抽象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GB"/>
          </a:p>
        </p:txBody>
      </p:sp>
      <p:sp>
        <p:nvSpPr>
          <p:cNvPr id="5" name="矩形 4"/>
          <p:cNvSpPr/>
          <p:nvPr/>
        </p:nvSpPr>
        <p:spPr>
          <a:xfrm>
            <a:off x="3992354" y="2417862"/>
            <a:ext cx="1651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lt2"/>
                </a:solidFill>
              </a:rPr>
              <a:t>Dream code!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683327" y="1184567"/>
            <a:ext cx="5999018" cy="21335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/a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);</a:t>
            </a:r>
          </a:p>
          <a:p>
            <a:endParaRPr lang="en-US" altLang="zh-CN" sz="1100" dirty="0" smtClean="0">
              <a:sym typeface="Roboto Mono"/>
            </a:endParaRPr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&lt;GET, POST&gt;("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/b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&lt;GET, POST, HEAD&gt;("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/c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{}, </a:t>
            </a:r>
            <a:r>
              <a:rPr lang="en-US" altLang="zh-CN" sz="1100" dirty="0" smtClean="0">
                <a:solidFill>
                  <a:srgbClr val="4D9AC4"/>
                </a:solidFill>
              </a:rPr>
              <a:t>check</a:t>
            </a:r>
            <a:r>
              <a:rPr lang="en-US" altLang="zh-CN" sz="1100" dirty="0" smtClean="0"/>
              <a:t>{});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/d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{}, </a:t>
            </a:r>
            <a:r>
              <a:rPr lang="en-US" altLang="zh-CN" sz="1100" dirty="0" smtClean="0">
                <a:solidFill>
                  <a:srgbClr val="4D9AC4"/>
                </a:solidFill>
              </a:rPr>
              <a:t>check</a:t>
            </a:r>
            <a:r>
              <a:rPr lang="en-US" altLang="zh-CN" sz="1100" dirty="0" smtClean="0"/>
              <a:t>{},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enable_cache</a:t>
            </a:r>
            <a:r>
              <a:rPr lang="en-US" altLang="zh-CN" sz="1100" dirty="0" smtClean="0"/>
              <a:t>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altLang="zh-CN" sz="1100" dirty="0" smtClean="0"/>
              <a:t> 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/e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enable_cache</a:t>
            </a:r>
            <a:r>
              <a:rPr lang="en-US" altLang="zh-CN" sz="1100" dirty="0" smtClean="0"/>
              <a:t>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altLang="zh-CN" sz="1100" dirty="0" smtClean="0"/>
              <a:t> }, </a:t>
            </a:r>
            <a:r>
              <a:rPr lang="en-US" altLang="zh-CN" sz="1100" dirty="0" smtClean="0">
                <a:solidFill>
                  <a:srgbClr val="4D9AC4"/>
                </a:solidFill>
              </a:rPr>
              <a:t>check</a:t>
            </a:r>
            <a:r>
              <a:rPr lang="en-US" altLang="zh-CN" sz="1100" dirty="0" smtClean="0"/>
              <a:t>{});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&lt;POST&gt;("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/f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enable_cache</a:t>
            </a:r>
            <a:r>
              <a:rPr lang="en-US" altLang="zh-CN" sz="1100" dirty="0" smtClean="0"/>
              <a:t>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altLang="zh-CN" sz="1100" dirty="0" smtClean="0"/>
              <a:t> },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{}, </a:t>
            </a:r>
            <a:r>
              <a:rPr lang="en-US" altLang="zh-CN" sz="1100" dirty="0" smtClean="0">
                <a:solidFill>
                  <a:srgbClr val="4D9AC4"/>
                </a:solidFill>
              </a:rPr>
              <a:t>check</a:t>
            </a:r>
            <a:r>
              <a:rPr lang="en-US" altLang="zh-CN" sz="1100" dirty="0" smtClean="0"/>
              <a:t>{});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71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56509" y="1184566"/>
            <a:ext cx="5791199" cy="211974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http_method</a:t>
            </a:r>
            <a:r>
              <a:rPr lang="en-US" altLang="zh-CN" sz="1100" dirty="0" smtClean="0"/>
              <a:t>... Is,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set_http_handler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string_view</a:t>
            </a:r>
            <a:r>
              <a:rPr lang="en-US" altLang="zh-CN" sz="1100" dirty="0" smtClean="0"/>
              <a:t> name,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&amp;&amp; f, 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&amp;&amp;... </a:t>
            </a:r>
            <a:r>
              <a:rPr lang="en-US" altLang="zh-CN" sz="1100" dirty="0" err="1" smtClean="0"/>
              <a:t>ap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has_type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enable_cache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&gt;,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decay_t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&gt;...&gt;&gt;::value)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 = filter&lt;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enable_cache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&gt;&gt;(std::forward&lt;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ap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                  std::apply(f, std::move(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));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/>
              <a:t>                  </a:t>
            </a:r>
            <a:r>
              <a:rPr lang="en-US" altLang="zh-CN" sz="1100" dirty="0" err="1" smtClean="0"/>
              <a:t>http_router_.register_handler</a:t>
            </a:r>
            <a:r>
              <a:rPr lang="en-US" altLang="zh-CN" sz="1100" dirty="0" smtClean="0"/>
              <a:t>&lt;Is...&gt;(name, std::forward&lt;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&gt;(f),  std::forward&lt;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ap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842654" y="3491345"/>
            <a:ext cx="5811981" cy="92132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has_type</a:t>
            </a:r>
            <a:r>
              <a:rPr lang="en-US" altLang="zh-CN" sz="1100" dirty="0" smtClean="0"/>
              <a:t>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Us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has_type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Us</a:t>
            </a:r>
            <a:r>
              <a:rPr lang="en-US" altLang="zh-CN" sz="1100" dirty="0" smtClean="0"/>
              <a:t>...&gt;&gt; :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disjunction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4D9AC4"/>
                </a:solidFill>
              </a:rPr>
              <a:t>Us</a:t>
            </a:r>
            <a:r>
              <a:rPr lang="en-US" altLang="zh-CN" sz="1100" dirty="0" smtClean="0"/>
              <a:t>&gt;...&gt; {};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202;p27"/>
          <p:cNvSpPr/>
          <p:nvPr/>
        </p:nvSpPr>
        <p:spPr>
          <a:xfrm>
            <a:off x="2260713" y="1572496"/>
            <a:ext cx="3253395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2;p27"/>
          <p:cNvSpPr/>
          <p:nvPr/>
        </p:nvSpPr>
        <p:spPr>
          <a:xfrm>
            <a:off x="3244387" y="1898077"/>
            <a:ext cx="3454286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72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94163" y="1191490"/>
            <a:ext cx="5791199" cy="293023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filter_helper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&lt;&gt;();</a:t>
            </a:r>
          </a:p>
          <a:p>
            <a:r>
              <a:rPr lang="en-US" altLang="zh-CN" sz="1100" dirty="0" smtClean="0"/>
              <a:t>         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ym typeface="Roboto Mono"/>
              </a:rPr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>
                <a:sym typeface="Roboto Mono"/>
              </a:rPr>
              <a:t>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&amp;&amp;,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&amp;&amp;...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filter_helper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(std::forward&lt;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         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X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X</a:t>
            </a:r>
            <a:r>
              <a:rPr lang="en-US" altLang="zh-CN" sz="1100" dirty="0" smtClean="0"/>
              <a:t>&amp;&amp;x,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&amp;&amp;...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tuple_cat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(std::forward&lt;X&gt;(x)),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filter_helper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(std::forward&lt;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)...));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202;p27"/>
          <p:cNvSpPr/>
          <p:nvPr/>
        </p:nvSpPr>
        <p:spPr>
          <a:xfrm>
            <a:off x="3082637" y="2382986"/>
            <a:ext cx="2902527" cy="387923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73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96369" y="1752842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65452" y="1741221"/>
            <a:ext cx="716222" cy="242454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96369" y="1983676"/>
            <a:ext cx="838200" cy="949037"/>
          </a:xfrm>
          <a:prstGeom prst="curvedConnector3">
            <a:avLst>
              <a:gd name="adj1" fmla="val 12727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683604" y="3727115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接口易用性和灵活性</a:t>
            </a:r>
          </a:p>
        </p:txBody>
      </p:sp>
      <p:cxnSp>
        <p:nvCxnSpPr>
          <p:cNvPr id="26" name="直接连接符 15"/>
          <p:cNvCxnSpPr>
            <a:stCxn id="55" idx="2"/>
            <a:endCxn id="25" idx="3"/>
          </p:cNvCxnSpPr>
          <p:nvPr/>
        </p:nvCxnSpPr>
        <p:spPr>
          <a:xfrm rot="5400000">
            <a:off x="6403801" y="3654886"/>
            <a:ext cx="551949" cy="54175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7" descr="C:\Users\Administrator\Documents\Tencent Files\383121719\FileRecv\start_透明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9022" y="3152341"/>
            <a:ext cx="768925" cy="945137"/>
          </a:xfrm>
          <a:prstGeom prst="rect">
            <a:avLst/>
          </a:prstGeom>
          <a:noFill/>
        </p:spPr>
      </p:pic>
      <p:sp>
        <p:nvSpPr>
          <p:cNvPr id="20" name="矩形 19"/>
          <p:cNvSpPr/>
          <p:nvPr/>
        </p:nvSpPr>
        <p:spPr>
          <a:xfrm>
            <a:off x="1612347" y="3955715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使用元编程</a:t>
            </a:r>
          </a:p>
        </p:txBody>
      </p:sp>
      <p:cxnSp>
        <p:nvCxnSpPr>
          <p:cNvPr id="21" name="直接连接符 15"/>
          <p:cNvCxnSpPr>
            <a:stCxn id="25" idx="1"/>
            <a:endCxn id="20" idx="3"/>
          </p:cNvCxnSpPr>
          <p:nvPr/>
        </p:nvCxnSpPr>
        <p:spPr>
          <a:xfrm rot="10800000" flipV="1">
            <a:off x="3343912" y="3957948"/>
            <a:ext cx="339693" cy="228600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304773" y="815557"/>
            <a:ext cx="8520600" cy="17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</a:t>
            </a:r>
            <a:r>
              <a:rPr lang="en-GB" dirty="0" smtClean="0"/>
              <a:t>!</a:t>
            </a:r>
            <a:br>
              <a:rPr lang="en-GB" dirty="0" smtClean="0"/>
            </a:br>
            <a:endParaRPr dirty="0"/>
          </a:p>
          <a:p>
            <a:r>
              <a:rPr lang="en-GB" sz="2400" dirty="0"/>
              <a:t>Code: </a:t>
            </a:r>
            <a:r>
              <a:rPr lang="en-GB" sz="2400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GB" sz="2400" u="sng" dirty="0" smtClean="0">
                <a:solidFill>
                  <a:schemeClr val="hlink"/>
                </a:solidFill>
                <a:hlinkClick r:id="rId3"/>
              </a:rPr>
              <a:t>github.com/qicosmos</a:t>
            </a:r>
            <a:r>
              <a:rPr lang="en-GB" sz="2400" u="sng" dirty="0">
                <a:solidFill>
                  <a:schemeClr val="hlink"/>
                </a:solidFill>
              </a:rPr>
              <a:t/>
            </a:r>
            <a:br>
              <a:rPr lang="en-GB" sz="2400" u="sng" dirty="0">
                <a:solidFill>
                  <a:schemeClr val="hlink"/>
                </a:solidFill>
              </a:rPr>
            </a:br>
            <a:r>
              <a:rPr lang="en-GB" sz="2400" u="sng" dirty="0" smtClean="0">
                <a:solidFill>
                  <a:schemeClr val="accent5"/>
                </a:solidFill>
                <a:hlinkClick r:id="rId4"/>
              </a:rPr>
              <a:t>qicosmos@163.com</a:t>
            </a:r>
            <a:r>
              <a:rPr lang="en-GB" sz="2400" dirty="0" smtClean="0"/>
              <a:t> </a:t>
            </a:r>
            <a:br>
              <a:rPr lang="en-GB" sz="2400" dirty="0" smtClean="0"/>
            </a:br>
            <a:r>
              <a:rPr lang="en-GB" sz="2400" u="sng" dirty="0" smtClean="0">
                <a:solidFill>
                  <a:schemeClr val="hlink"/>
                </a:solidFill>
                <a:hlinkClick r:id="rId5" action="ppaction://hlinkfile"/>
              </a:rPr>
              <a:t>purecpp.org</a:t>
            </a:r>
            <a:endParaRPr sz="2400" dirty="0"/>
          </a:p>
        </p:txBody>
      </p:sp>
      <p:sp>
        <p:nvSpPr>
          <p:cNvPr id="713" name="Google Shape;713;p69"/>
          <p:cNvSpPr txBox="1">
            <a:spLocks noGrp="1"/>
          </p:cNvSpPr>
          <p:nvPr>
            <p:ph type="subTitle" idx="4294967295"/>
          </p:nvPr>
        </p:nvSpPr>
        <p:spPr>
          <a:xfrm>
            <a:off x="311700" y="4321711"/>
            <a:ext cx="85206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 smtClean="0">
                <a:solidFill>
                  <a:schemeClr val="accent5"/>
                </a:solidFill>
              </a:rPr>
              <a:t>Newer is Better!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74</a:t>
            </a:fld>
            <a:endParaRPr/>
          </a:p>
        </p:txBody>
      </p:sp>
      <p:pic>
        <p:nvPicPr>
          <p:cNvPr id="1026" name="Picture 2" descr="D:\cppcon2018\cnccpcon2018\个人微信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38442" y="3672128"/>
            <a:ext cx="1100858" cy="991077"/>
          </a:xfrm>
          <a:prstGeom prst="rect">
            <a:avLst/>
          </a:prstGeom>
          <a:noFill/>
        </p:spPr>
      </p:pic>
      <p:pic>
        <p:nvPicPr>
          <p:cNvPr id="1027" name="Picture 3" descr="D:\cppcon2018\cnccpcon2018\微信公众号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78136" y="3672897"/>
            <a:ext cx="982663" cy="982663"/>
          </a:xfrm>
          <a:prstGeom prst="rect">
            <a:avLst/>
          </a:prstGeom>
          <a:noFill/>
        </p:spPr>
      </p:pic>
      <p:pic>
        <p:nvPicPr>
          <p:cNvPr id="8" name="Picture 2" descr="C:\Users\Administrator\Documents\Tencent Files\383121719\FileRecv\龙++_375x375_纯色2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024745" y="3347595"/>
            <a:ext cx="1023937" cy="10239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GB"/>
          </a:p>
        </p:txBody>
      </p:sp>
      <p:pic>
        <p:nvPicPr>
          <p:cNvPr id="128002" name="Picture 2" descr="http://photo.16pic.com/00/37/30/16pic_3730283_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8618" y="957980"/>
            <a:ext cx="3610552" cy="36105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In C++98</a:t>
            </a:r>
          </a:p>
          <a:p>
            <a:pPr lvl="1"/>
            <a:r>
              <a:rPr lang="zh-CN" altLang="en-US" sz="1600" dirty="0" smtClean="0"/>
              <a:t>元函数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SFINAE</a:t>
            </a:r>
          </a:p>
          <a:p>
            <a:pPr lvl="1"/>
            <a:r>
              <a:rPr lang="zh-CN" altLang="en-US" sz="1600" dirty="0" smtClean="0"/>
              <a:t>模版递归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递归继承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Tag Dispatch</a:t>
            </a:r>
          </a:p>
          <a:p>
            <a:pPr lvl="1"/>
            <a:r>
              <a:rPr lang="zh-CN" altLang="en-US" sz="1600" dirty="0" smtClean="0"/>
              <a:t>模版特化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偏特化</a:t>
            </a:r>
            <a:endParaRPr lang="en-US" altLang="zh-CN" sz="1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ppt/theme/themeOverride2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ppt/theme/themeOverride3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5311</TotalTime>
  <Words>4458</Words>
  <PresentationFormat>全屏显示(16:9)</PresentationFormat>
  <Paragraphs>928</Paragraphs>
  <Slides>74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79" baseType="lpstr">
      <vt:lpstr>Arial</vt:lpstr>
      <vt:lpstr>宋体</vt:lpstr>
      <vt:lpstr>Roboto Mono</vt:lpstr>
      <vt:lpstr>隶书</vt:lpstr>
      <vt:lpstr>Simple Dark</vt:lpstr>
      <vt:lpstr>Modern C++元编程应用  </vt:lpstr>
      <vt:lpstr>模版元</vt:lpstr>
      <vt:lpstr>幻灯片 3</vt:lpstr>
      <vt:lpstr>幻灯片 4</vt:lpstr>
      <vt:lpstr>幻灯片 5</vt:lpstr>
      <vt:lpstr>元编程的缺点</vt:lpstr>
      <vt:lpstr>元编程的优点</vt:lpstr>
      <vt:lpstr>幻灯片 8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幻灯片 27</vt:lpstr>
      <vt:lpstr>幻灯片 28</vt:lpstr>
      <vt:lpstr>幻灯片 29</vt:lpstr>
      <vt:lpstr>静态检查</vt:lpstr>
      <vt:lpstr>静态检查</vt:lpstr>
      <vt:lpstr>幻灯片 32</vt:lpstr>
      <vt:lpstr>探测</vt:lpstr>
      <vt:lpstr>探测</vt:lpstr>
      <vt:lpstr>幻灯片 35</vt:lpstr>
      <vt:lpstr>探测</vt:lpstr>
      <vt:lpstr>探测</vt:lpstr>
      <vt:lpstr>幻灯片 38</vt:lpstr>
      <vt:lpstr>编译期计算</vt:lpstr>
      <vt:lpstr>类型萃取</vt:lpstr>
      <vt:lpstr>类型萃取</vt:lpstr>
      <vt:lpstr>类型萃取</vt:lpstr>
      <vt:lpstr>类型萃取</vt:lpstr>
      <vt:lpstr>幻灯片 44</vt:lpstr>
      <vt:lpstr>编译期反射</vt:lpstr>
      <vt:lpstr>编译期反射</vt:lpstr>
      <vt:lpstr>幻灯片 47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幻灯片 56</vt:lpstr>
      <vt:lpstr>接口泛化与统一</vt:lpstr>
      <vt:lpstr>接口泛化与统一</vt:lpstr>
      <vt:lpstr>接口泛化与统一</vt:lpstr>
      <vt:lpstr>接口泛化与统一</vt:lpstr>
      <vt:lpstr>幻灯片 61</vt:lpstr>
      <vt:lpstr>消除重复（宏）</vt:lpstr>
      <vt:lpstr>消除重复（宏）</vt:lpstr>
      <vt:lpstr>消除重复（宏）</vt:lpstr>
      <vt:lpstr>消除重复（宏）</vt:lpstr>
      <vt:lpstr>幻灯片 66</vt:lpstr>
      <vt:lpstr>接口易用和灵活性</vt:lpstr>
      <vt:lpstr>接口易用和灵活性</vt:lpstr>
      <vt:lpstr>接口易用和灵活性</vt:lpstr>
      <vt:lpstr>接口易用和灵活性</vt:lpstr>
      <vt:lpstr>接口易用和灵活性</vt:lpstr>
      <vt:lpstr>接口易用和灵活性</vt:lpstr>
      <vt:lpstr>幻灯片 73</vt:lpstr>
      <vt:lpstr>Thank you!  Code: https://github.com/qicosmos qicosmos@163.com  purecpp.org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Semi Compile/Run-time Map with (Nearly) Zero Overhead Lookup</dc:title>
  <dc:creator>Administrator</dc:creator>
  <cp:lastModifiedBy>Administrator</cp:lastModifiedBy>
  <cp:revision>408</cp:revision>
  <dcterms:modified xsi:type="dcterms:W3CDTF">2018-12-21T13:00:44Z</dcterms:modified>
</cp:coreProperties>
</file>